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theme/themeOverride1.xml" ContentType="application/vnd.openxmlformats-officedocument.themeOverride+xml"/>
  <Override PartName="/ppt/notesSlides/notesSlide2.xml" ContentType="application/vnd.openxmlformats-officedocument.presentationml.notesSlide+xml"/>
  <Override PartName="/ppt/theme/themeOverride2.xml" ContentType="application/vnd.openxmlformats-officedocument.themeOverride+xml"/>
  <Override PartName="/ppt/notesSlides/notesSlide3.xml" ContentType="application/vnd.openxmlformats-officedocument.presentationml.notesSlide+xml"/>
  <Override PartName="/ppt/theme/themeOverride3.xml" ContentType="application/vnd.openxmlformats-officedocument.themeOverride+xml"/>
  <Override PartName="/ppt/notesSlides/notesSlide4.xml" ContentType="application/vnd.openxmlformats-officedocument.presentationml.notesSlide+xml"/>
  <Override PartName="/ppt/theme/themeOverride4.xml" ContentType="application/vnd.openxmlformats-officedocument.themeOverride+xml"/>
  <Override PartName="/ppt/notesSlides/notesSlide5.xml" ContentType="application/vnd.openxmlformats-officedocument.presentationml.notesSlide+xml"/>
  <Override PartName="/ppt/theme/themeOverride5.xml" ContentType="application/vnd.openxmlformats-officedocument.themeOverride+xml"/>
  <Override PartName="/ppt/notesSlides/notesSlide6.xml" ContentType="application/vnd.openxmlformats-officedocument.presentationml.notesSlide+xml"/>
  <Override PartName="/ppt/theme/themeOverride6.xml" ContentType="application/vnd.openxmlformats-officedocument.themeOverride+xml"/>
  <Override PartName="/ppt/notesSlides/notesSlide7.xml" ContentType="application/vnd.openxmlformats-officedocument.presentationml.notesSlide+xml"/>
  <Override PartName="/ppt/theme/themeOverride7.xml" ContentType="application/vnd.openxmlformats-officedocument.themeOverride+xml"/>
  <Override PartName="/ppt/notesSlides/notesSlide8.xml" ContentType="application/vnd.openxmlformats-officedocument.presentationml.notesSlide+xml"/>
  <Override PartName="/ppt/theme/themeOverride8.xml" ContentType="application/vnd.openxmlformats-officedocument.themeOverride+xml"/>
  <Override PartName="/ppt/notesSlides/notesSlide9.xml" ContentType="application/vnd.openxmlformats-officedocument.presentationml.notesSlide+xml"/>
  <Override PartName="/ppt/theme/themeOverride9.xml" ContentType="application/vnd.openxmlformats-officedocument.themeOverride+xml"/>
  <Override PartName="/ppt/notesSlides/notesSlide10.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4"/>
  </p:notesMasterIdLst>
  <p:handoutMasterIdLst>
    <p:handoutMasterId r:id="rId15"/>
  </p:handoutMasterIdLst>
  <p:sldIdLst>
    <p:sldId id="259" r:id="rId2"/>
    <p:sldId id="420" r:id="rId3"/>
    <p:sldId id="408" r:id="rId4"/>
    <p:sldId id="410" r:id="rId5"/>
    <p:sldId id="413" r:id="rId6"/>
    <p:sldId id="414" r:id="rId7"/>
    <p:sldId id="415" r:id="rId8"/>
    <p:sldId id="416" r:id="rId9"/>
    <p:sldId id="417" r:id="rId10"/>
    <p:sldId id="418" r:id="rId11"/>
    <p:sldId id="419" r:id="rId12"/>
    <p:sldId id="411" r:id="rId13"/>
  </p:sldIdLst>
  <p:sldSz cx="12192000" cy="6858000"/>
  <p:notesSz cx="6858000" cy="9144000"/>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9EA2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10"/>
    <p:restoredTop sz="94659"/>
  </p:normalViewPr>
  <p:slideViewPr>
    <p:cSldViewPr snapToGrid="0" snapToObjects="1">
      <p:cViewPr varScale="1">
        <p:scale>
          <a:sx n="71" d="100"/>
          <a:sy n="71" d="100"/>
        </p:scale>
        <p:origin x="1032" y="-139"/>
      </p:cViewPr>
      <p:guideLst/>
    </p:cSldViewPr>
  </p:slideViewPr>
  <p:notesTextViewPr>
    <p:cViewPr>
      <p:scale>
        <a:sx n="1" d="1"/>
        <a:sy n="1" d="1"/>
      </p:scale>
      <p:origin x="0" y="0"/>
    </p:cViewPr>
  </p:notesTextViewPr>
  <p:sorterViewPr>
    <p:cViewPr>
      <p:scale>
        <a:sx n="100" d="100"/>
        <a:sy n="100" d="100"/>
      </p:scale>
      <p:origin x="0" y="-5069"/>
    </p:cViewPr>
  </p:sorterViewPr>
  <p:notesViewPr>
    <p:cSldViewPr snapToGrid="0" snapToObjects="1">
      <p:cViewPr varScale="1">
        <p:scale>
          <a:sx n="64" d="100"/>
          <a:sy n="64" d="100"/>
        </p:scale>
        <p:origin x="3115" y="72"/>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20" Type="http://schemas.microsoft.com/office/2016/11/relationships/changesInfo" Target="changesInfos/changesInfo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Gutierrez De Gandarilla, Adolfo" userId="4ee4c8c4-c693-4b9a-a445-cda6aaebf064" providerId="ADAL" clId="{B135FF31-9112-40FB-AF85-03B6D3A17C63}"/>
    <pc:docChg chg="custSel delSld modSld">
      <pc:chgData name="Gutierrez De Gandarilla, Adolfo" userId="4ee4c8c4-c693-4b9a-a445-cda6aaebf064" providerId="ADAL" clId="{B135FF31-9112-40FB-AF85-03B6D3A17C63}" dt="2022-10-27T05:56:54.321" v="368" actId="20577"/>
      <pc:docMkLst>
        <pc:docMk/>
      </pc:docMkLst>
      <pc:sldChg chg="modSp mod">
        <pc:chgData name="Gutierrez De Gandarilla, Adolfo" userId="4ee4c8c4-c693-4b9a-a445-cda6aaebf064" providerId="ADAL" clId="{B135FF31-9112-40FB-AF85-03B6D3A17C63}" dt="2022-10-27T05:09:41.926" v="68" actId="20577"/>
        <pc:sldMkLst>
          <pc:docMk/>
          <pc:sldMk cId="436521151" sldId="408"/>
        </pc:sldMkLst>
        <pc:spChg chg="mod">
          <ac:chgData name="Gutierrez De Gandarilla, Adolfo" userId="4ee4c8c4-c693-4b9a-a445-cda6aaebf064" providerId="ADAL" clId="{B135FF31-9112-40FB-AF85-03B6D3A17C63}" dt="2022-10-27T05:09:41.926" v="68" actId="20577"/>
          <ac:spMkLst>
            <pc:docMk/>
            <pc:sldMk cId="436521151" sldId="408"/>
            <ac:spMk id="12" creationId="{5CEA7F10-3205-4767-B8EB-BF2714140211}"/>
          </ac:spMkLst>
        </pc:spChg>
      </pc:sldChg>
      <pc:sldChg chg="delSp modSp mod">
        <pc:chgData name="Gutierrez De Gandarilla, Adolfo" userId="4ee4c8c4-c693-4b9a-a445-cda6aaebf064" providerId="ADAL" clId="{B135FF31-9112-40FB-AF85-03B6D3A17C63}" dt="2022-10-27T05:56:54.321" v="368" actId="20577"/>
        <pc:sldMkLst>
          <pc:docMk/>
          <pc:sldMk cId="1536622908" sldId="410"/>
        </pc:sldMkLst>
        <pc:spChg chg="mod">
          <ac:chgData name="Gutierrez De Gandarilla, Adolfo" userId="4ee4c8c4-c693-4b9a-a445-cda6aaebf064" providerId="ADAL" clId="{B135FF31-9112-40FB-AF85-03B6D3A17C63}" dt="2022-10-27T05:54:01.133" v="291" actId="20577"/>
          <ac:spMkLst>
            <pc:docMk/>
            <pc:sldMk cId="1536622908" sldId="410"/>
            <ac:spMk id="5" creationId="{4EBFC5D4-47CE-482D-A9D1-BF6B425500DB}"/>
          </ac:spMkLst>
        </pc:spChg>
        <pc:spChg chg="mod">
          <ac:chgData name="Gutierrez De Gandarilla, Adolfo" userId="4ee4c8c4-c693-4b9a-a445-cda6aaebf064" providerId="ADAL" clId="{B135FF31-9112-40FB-AF85-03B6D3A17C63}" dt="2022-10-27T05:56:54.321" v="368" actId="20577"/>
          <ac:spMkLst>
            <pc:docMk/>
            <pc:sldMk cId="1536622908" sldId="410"/>
            <ac:spMk id="7" creationId="{1F80E47C-C4AB-46D4-ACA6-06748687DA22}"/>
          </ac:spMkLst>
        </pc:spChg>
        <pc:picChg chg="del mod">
          <ac:chgData name="Gutierrez De Gandarilla, Adolfo" userId="4ee4c8c4-c693-4b9a-a445-cda6aaebf064" providerId="ADAL" clId="{B135FF31-9112-40FB-AF85-03B6D3A17C63}" dt="2022-10-27T05:41:20.195" v="101" actId="478"/>
          <ac:picMkLst>
            <pc:docMk/>
            <pc:sldMk cId="1536622908" sldId="410"/>
            <ac:picMk id="10" creationId="{C95DE5B0-1437-4C48-8D64-2C59259454F0}"/>
          </ac:picMkLst>
        </pc:picChg>
      </pc:sldChg>
      <pc:sldChg chg="del">
        <pc:chgData name="Gutierrez De Gandarilla, Adolfo" userId="4ee4c8c4-c693-4b9a-a445-cda6aaebf064" providerId="ADAL" clId="{B135FF31-9112-40FB-AF85-03B6D3A17C63}" dt="2022-10-27T05:08:50.165" v="0" actId="47"/>
        <pc:sldMkLst>
          <pc:docMk/>
          <pc:sldMk cId="1596056558" sldId="412"/>
        </pc:sldMkLst>
      </pc:sldChg>
      <pc:sldChg chg="modSp mod">
        <pc:chgData name="Gutierrez De Gandarilla, Adolfo" userId="4ee4c8c4-c693-4b9a-a445-cda6aaebf064" providerId="ADAL" clId="{B135FF31-9112-40FB-AF85-03B6D3A17C63}" dt="2022-10-27T05:14:30.373" v="70" actId="20577"/>
        <pc:sldMkLst>
          <pc:docMk/>
          <pc:sldMk cId="1041142347" sldId="414"/>
        </pc:sldMkLst>
        <pc:spChg chg="mod">
          <ac:chgData name="Gutierrez De Gandarilla, Adolfo" userId="4ee4c8c4-c693-4b9a-a445-cda6aaebf064" providerId="ADAL" clId="{B135FF31-9112-40FB-AF85-03B6D3A17C63}" dt="2022-10-27T05:13:30.468" v="69" actId="20577"/>
          <ac:spMkLst>
            <pc:docMk/>
            <pc:sldMk cId="1041142347" sldId="414"/>
            <ac:spMk id="9" creationId="{56912D80-E969-43AE-89E7-CDF29C7D3F98}"/>
          </ac:spMkLst>
        </pc:spChg>
        <pc:spChg chg="mod">
          <ac:chgData name="Gutierrez De Gandarilla, Adolfo" userId="4ee4c8c4-c693-4b9a-a445-cda6aaebf064" providerId="ADAL" clId="{B135FF31-9112-40FB-AF85-03B6D3A17C63}" dt="2022-10-27T05:14:30.373" v="70" actId="20577"/>
          <ac:spMkLst>
            <pc:docMk/>
            <pc:sldMk cId="1041142347" sldId="414"/>
            <ac:spMk id="10" creationId="{2AF94297-CEC0-4914-8EA6-448158FF9391}"/>
          </ac:spMkLst>
        </pc:spChg>
      </pc:sldChg>
      <pc:sldChg chg="modSp mod">
        <pc:chgData name="Gutierrez De Gandarilla, Adolfo" userId="4ee4c8c4-c693-4b9a-a445-cda6aaebf064" providerId="ADAL" clId="{B135FF31-9112-40FB-AF85-03B6D3A17C63}" dt="2022-10-27T05:17:19.274" v="72" actId="5793"/>
        <pc:sldMkLst>
          <pc:docMk/>
          <pc:sldMk cId="3038259399" sldId="415"/>
        </pc:sldMkLst>
        <pc:spChg chg="mod">
          <ac:chgData name="Gutierrez De Gandarilla, Adolfo" userId="4ee4c8c4-c693-4b9a-a445-cda6aaebf064" providerId="ADAL" clId="{B135FF31-9112-40FB-AF85-03B6D3A17C63}" dt="2022-10-27T05:17:19.274" v="72" actId="5793"/>
          <ac:spMkLst>
            <pc:docMk/>
            <pc:sldMk cId="3038259399" sldId="415"/>
            <ac:spMk id="9" creationId="{56912D80-E969-43AE-89E7-CDF29C7D3F98}"/>
          </ac:spMkLst>
        </pc:spChg>
      </pc:sldChg>
      <pc:sldChg chg="modSp mod">
        <pc:chgData name="Gutierrez De Gandarilla, Adolfo" userId="4ee4c8c4-c693-4b9a-a445-cda6aaebf064" providerId="ADAL" clId="{B135FF31-9112-40FB-AF85-03B6D3A17C63}" dt="2022-10-27T05:22:36.538" v="77" actId="1076"/>
        <pc:sldMkLst>
          <pc:docMk/>
          <pc:sldMk cId="1748958646" sldId="416"/>
        </pc:sldMkLst>
        <pc:spChg chg="mod">
          <ac:chgData name="Gutierrez De Gandarilla, Adolfo" userId="4ee4c8c4-c693-4b9a-a445-cda6aaebf064" providerId="ADAL" clId="{B135FF31-9112-40FB-AF85-03B6D3A17C63}" dt="2022-10-27T05:22:33.329" v="76" actId="1076"/>
          <ac:spMkLst>
            <pc:docMk/>
            <pc:sldMk cId="1748958646" sldId="416"/>
            <ac:spMk id="9" creationId="{56912D80-E969-43AE-89E7-CDF29C7D3F98}"/>
          </ac:spMkLst>
        </pc:spChg>
        <pc:spChg chg="mod">
          <ac:chgData name="Gutierrez De Gandarilla, Adolfo" userId="4ee4c8c4-c693-4b9a-a445-cda6aaebf064" providerId="ADAL" clId="{B135FF31-9112-40FB-AF85-03B6D3A17C63}" dt="2022-10-27T05:22:36.538" v="77" actId="1076"/>
          <ac:spMkLst>
            <pc:docMk/>
            <pc:sldMk cId="1748958646" sldId="416"/>
            <ac:spMk id="10" creationId="{2AF94297-CEC0-4914-8EA6-448158FF9391}"/>
          </ac:spMkLst>
        </pc:spChg>
      </pc:sldChg>
      <pc:sldChg chg="modSp mod">
        <pc:chgData name="Gutierrez De Gandarilla, Adolfo" userId="4ee4c8c4-c693-4b9a-a445-cda6aaebf064" providerId="ADAL" clId="{B135FF31-9112-40FB-AF85-03B6D3A17C63}" dt="2022-10-27T05:24:08.135" v="78" actId="20577"/>
        <pc:sldMkLst>
          <pc:docMk/>
          <pc:sldMk cId="3732446439" sldId="417"/>
        </pc:sldMkLst>
        <pc:spChg chg="mod">
          <ac:chgData name="Gutierrez De Gandarilla, Adolfo" userId="4ee4c8c4-c693-4b9a-a445-cda6aaebf064" providerId="ADAL" clId="{B135FF31-9112-40FB-AF85-03B6D3A17C63}" dt="2022-10-27T05:24:08.135" v="78" actId="20577"/>
          <ac:spMkLst>
            <pc:docMk/>
            <pc:sldMk cId="3732446439" sldId="417"/>
            <ac:spMk id="9" creationId="{56912D80-E969-43AE-89E7-CDF29C7D3F98}"/>
          </ac:spMkLst>
        </pc:spChg>
      </pc:sldChg>
      <pc:sldChg chg="modSp mod">
        <pc:chgData name="Gutierrez De Gandarilla, Adolfo" userId="4ee4c8c4-c693-4b9a-a445-cda6aaebf064" providerId="ADAL" clId="{B135FF31-9112-40FB-AF85-03B6D3A17C63}" dt="2022-10-27T05:35:11.647" v="84" actId="20577"/>
        <pc:sldMkLst>
          <pc:docMk/>
          <pc:sldMk cId="1940448539" sldId="420"/>
        </pc:sldMkLst>
        <pc:spChg chg="mod">
          <ac:chgData name="Gutierrez De Gandarilla, Adolfo" userId="4ee4c8c4-c693-4b9a-a445-cda6aaebf064" providerId="ADAL" clId="{B135FF31-9112-40FB-AF85-03B6D3A17C63}" dt="2022-10-27T05:35:11.647" v="84" actId="20577"/>
          <ac:spMkLst>
            <pc:docMk/>
            <pc:sldMk cId="1940448539" sldId="420"/>
            <ac:spMk id="9219" creationId="{00000000-0000-0000-0000-000000000000}"/>
          </ac:spMkLst>
        </pc:spChg>
      </pc:sldChg>
    </pc:docChg>
  </pc:docChgLst>
</pc:chgInfo>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8"/>
    </mc:Choice>
    <mc:Fallback>
      <c:style val="8"/>
    </mc:Fallback>
  </mc:AlternateContent>
  <c:chart>
    <c:autoTitleDeleted val="1"/>
    <c:plotArea>
      <c:layout/>
      <c:doughnutChart>
        <c:varyColors val="1"/>
        <c:ser>
          <c:idx val="0"/>
          <c:order val="0"/>
          <c:tx>
            <c:strRef>
              <c:f>Sheet1!$B$1</c:f>
              <c:strCache>
                <c:ptCount val="1"/>
                <c:pt idx="0">
                  <c:v>Sales</c:v>
                </c:pt>
              </c:strCache>
            </c:strRef>
          </c:tx>
          <c:dPt>
            <c:idx val="0"/>
            <c:bubble3D val="0"/>
            <c:spPr>
              <a:solidFill>
                <a:schemeClr val="accent4">
                  <a:lumMod val="50000"/>
                </a:schemeClr>
              </a:solidFill>
              <a:ln>
                <a:noFill/>
              </a:ln>
              <a:effectLst/>
            </c:spPr>
            <c:extLst>
              <c:ext xmlns:c16="http://schemas.microsoft.com/office/drawing/2014/chart" uri="{C3380CC4-5D6E-409C-BE32-E72D297353CC}">
                <c16:uniqueId val="{00000001-6E71-491A-91EF-965F7B41449C}"/>
              </c:ext>
            </c:extLst>
          </c:dPt>
          <c:dPt>
            <c:idx val="1"/>
            <c:bubble3D val="0"/>
            <c:spPr>
              <a:solidFill>
                <a:schemeClr val="accent4">
                  <a:lumMod val="75000"/>
                </a:schemeClr>
              </a:solidFill>
              <a:ln>
                <a:noFill/>
              </a:ln>
              <a:effectLst/>
            </c:spPr>
            <c:extLst>
              <c:ext xmlns:c16="http://schemas.microsoft.com/office/drawing/2014/chart" uri="{C3380CC4-5D6E-409C-BE32-E72D297353CC}">
                <c16:uniqueId val="{00000003-6E71-491A-91EF-965F7B41449C}"/>
              </c:ext>
            </c:extLst>
          </c:dPt>
          <c:dPt>
            <c:idx val="2"/>
            <c:bubble3D val="0"/>
            <c:spPr>
              <a:solidFill>
                <a:schemeClr val="accent4"/>
              </a:solidFill>
              <a:ln>
                <a:noFill/>
              </a:ln>
              <a:effectLst/>
            </c:spPr>
            <c:extLst>
              <c:ext xmlns:c16="http://schemas.microsoft.com/office/drawing/2014/chart" uri="{C3380CC4-5D6E-409C-BE32-E72D297353CC}">
                <c16:uniqueId val="{00000005-6E71-491A-91EF-965F7B41449C}"/>
              </c:ext>
            </c:extLst>
          </c:dPt>
          <c:dPt>
            <c:idx val="3"/>
            <c:bubble3D val="0"/>
            <c:spPr>
              <a:solidFill>
                <a:schemeClr val="accent4">
                  <a:lumMod val="60000"/>
                  <a:lumOff val="40000"/>
                </a:schemeClr>
              </a:solidFill>
              <a:ln>
                <a:noFill/>
              </a:ln>
              <a:effectLst/>
            </c:spPr>
            <c:extLst>
              <c:ext xmlns:c16="http://schemas.microsoft.com/office/drawing/2014/chart" uri="{C3380CC4-5D6E-409C-BE32-E72D297353CC}">
                <c16:uniqueId val="{00000007-6E71-491A-91EF-965F7B41449C}"/>
              </c:ext>
            </c:extLst>
          </c:dPt>
          <c:dPt>
            <c:idx val="4"/>
            <c:bubble3D val="0"/>
            <c:spPr>
              <a:solidFill>
                <a:schemeClr val="accent4">
                  <a:lumMod val="40000"/>
                  <a:lumOff val="60000"/>
                </a:schemeClr>
              </a:solidFill>
              <a:ln>
                <a:noFill/>
              </a:ln>
              <a:effectLst/>
            </c:spPr>
            <c:extLst>
              <c:ext xmlns:c16="http://schemas.microsoft.com/office/drawing/2014/chart" uri="{C3380CC4-5D6E-409C-BE32-E72D297353CC}">
                <c16:uniqueId val="{00000009-6E71-491A-91EF-965F7B41449C}"/>
              </c:ext>
            </c:extLst>
          </c:dPt>
          <c:dPt>
            <c:idx val="5"/>
            <c:bubble3D val="0"/>
            <c:spPr>
              <a:solidFill>
                <a:schemeClr val="accent4">
                  <a:lumMod val="20000"/>
                  <a:lumOff val="80000"/>
                </a:schemeClr>
              </a:solidFill>
              <a:ln>
                <a:noFill/>
              </a:ln>
              <a:effectLst/>
            </c:spPr>
            <c:extLst>
              <c:ext xmlns:c16="http://schemas.microsoft.com/office/drawing/2014/chart" uri="{C3380CC4-5D6E-409C-BE32-E72D297353CC}">
                <c16:uniqueId val="{0000000B-6E71-491A-91EF-965F7B41449C}"/>
              </c:ext>
            </c:extLst>
          </c:dPt>
          <c:dPt>
            <c:idx val="6"/>
            <c:bubble3D val="0"/>
            <c:spPr>
              <a:solidFill>
                <a:srgbClr val="00B050"/>
              </a:solidFill>
              <a:ln>
                <a:noFill/>
              </a:ln>
              <a:effectLst/>
            </c:spPr>
            <c:extLst>
              <c:ext xmlns:c16="http://schemas.microsoft.com/office/drawing/2014/chart" uri="{C3380CC4-5D6E-409C-BE32-E72D297353CC}">
                <c16:uniqueId val="{0000000D-6E71-491A-91EF-965F7B41449C}"/>
              </c:ext>
            </c:extLst>
          </c:dPt>
          <c:dPt>
            <c:idx val="7"/>
            <c:bubble3D val="0"/>
            <c:spPr>
              <a:solidFill>
                <a:srgbClr val="92D050"/>
              </a:solidFill>
              <a:ln>
                <a:noFill/>
              </a:ln>
              <a:effectLst/>
            </c:spPr>
            <c:extLst>
              <c:ext xmlns:c16="http://schemas.microsoft.com/office/drawing/2014/chart" uri="{C3380CC4-5D6E-409C-BE32-E72D297353CC}">
                <c16:uniqueId val="{0000000F-6E71-491A-91EF-965F7B41449C}"/>
              </c:ext>
            </c:extLst>
          </c:dPt>
          <c:dPt>
            <c:idx val="8"/>
            <c:bubble3D val="0"/>
            <c:spPr>
              <a:solidFill>
                <a:schemeClr val="accent2"/>
              </a:solidFill>
              <a:ln>
                <a:noFill/>
              </a:ln>
              <a:effectLst/>
            </c:spPr>
            <c:extLst>
              <c:ext xmlns:c16="http://schemas.microsoft.com/office/drawing/2014/chart" uri="{C3380CC4-5D6E-409C-BE32-E72D297353CC}">
                <c16:uniqueId val="{00000011-6E71-491A-91EF-965F7B41449C}"/>
              </c:ext>
            </c:extLst>
          </c:dPt>
          <c:cat>
            <c:strRef>
              <c:f>Sheet1!$A$2:$A$10</c:f>
              <c:strCache>
                <c:ptCount val="9"/>
                <c:pt idx="0">
                  <c:v>1st Qtr</c:v>
                </c:pt>
                <c:pt idx="1">
                  <c:v>2nd Qtr</c:v>
                </c:pt>
                <c:pt idx="2">
                  <c:v>3rd Qtr</c:v>
                </c:pt>
                <c:pt idx="3">
                  <c:v>4th Qtr</c:v>
                </c:pt>
                <c:pt idx="4">
                  <c:v>5</c:v>
                </c:pt>
                <c:pt idx="5">
                  <c:v>6</c:v>
                </c:pt>
                <c:pt idx="6">
                  <c:v>7</c:v>
                </c:pt>
                <c:pt idx="7">
                  <c:v>8</c:v>
                </c:pt>
                <c:pt idx="8">
                  <c:v>9</c:v>
                </c:pt>
              </c:strCache>
            </c:strRef>
          </c:cat>
          <c:val>
            <c:numRef>
              <c:f>Sheet1!$B$2:$B$10</c:f>
              <c:numCache>
                <c:formatCode>0%</c:formatCode>
                <c:ptCount val="9"/>
                <c:pt idx="0">
                  <c:v>0.111</c:v>
                </c:pt>
                <c:pt idx="1">
                  <c:v>0.111</c:v>
                </c:pt>
                <c:pt idx="2">
                  <c:v>0.111</c:v>
                </c:pt>
                <c:pt idx="3">
                  <c:v>0.111</c:v>
                </c:pt>
                <c:pt idx="4">
                  <c:v>0.111</c:v>
                </c:pt>
                <c:pt idx="5">
                  <c:v>0.111</c:v>
                </c:pt>
                <c:pt idx="6">
                  <c:v>0.111</c:v>
                </c:pt>
                <c:pt idx="7">
                  <c:v>0.111</c:v>
                </c:pt>
                <c:pt idx="8">
                  <c:v>0.111</c:v>
                </c:pt>
              </c:numCache>
            </c:numRef>
          </c:val>
          <c:extLst>
            <c:ext xmlns:c16="http://schemas.microsoft.com/office/drawing/2014/chart" uri="{C3380CC4-5D6E-409C-BE32-E72D297353CC}">
              <c16:uniqueId val="{00000012-6E71-491A-91EF-965F7B41449C}"/>
            </c:ext>
          </c:extLst>
        </c:ser>
        <c:dLbls>
          <c:showLegendKey val="0"/>
          <c:showVal val="0"/>
          <c:showCatName val="0"/>
          <c:showSerName val="0"/>
          <c:showPercent val="0"/>
          <c:showBubbleSize val="0"/>
          <c:showLeaderLines val="1"/>
        </c:dLbls>
        <c:firstSliceAng val="0"/>
        <c:holeSize val="65"/>
      </c:doughnutChart>
      <c:spPr>
        <a:noFill/>
        <a:ln>
          <a:noFill/>
        </a:ln>
        <a:effectLst/>
      </c:spPr>
    </c:plotArea>
    <c:plotVisOnly val="1"/>
    <c:dispBlanksAs val="gap"/>
    <c:showDLblsOverMax val="0"/>
  </c:chart>
  <c:spPr>
    <a:noFill/>
    <a:ln w="6350" cap="flat" cmpd="sng" algn="ctr">
      <a:noFill/>
      <a:prstDash val="solid"/>
      <a:miter lim="800000"/>
    </a:ln>
    <a:effectLst/>
  </c:spPr>
  <c:txPr>
    <a:bodyPr/>
    <a:lstStyle/>
    <a:p>
      <a:pPr>
        <a:defRPr sz="1800"/>
      </a:pPr>
      <a:endParaRPr lang="es-ES"/>
    </a:p>
  </c:txPr>
  <c:externalData r:id="rId3">
    <c:autoUpdate val="0"/>
  </c:externalData>
</c:chartSpace>
</file>

<file path=ppt/charts/colors1.xml><?xml version="1.0" encoding="utf-8"?>
<cs:colorStyle xmlns:cs="http://schemas.microsoft.com/office/drawing/2012/chartStyle" xmlns:a="http://schemas.openxmlformats.org/drawingml/2006/main" meth="withinLinear" id="19">
  <a:schemeClr val="accent6"/>
</cs:colorStyle>
</file>

<file path=ppt/charts/style1.xml><?xml version="1.0" encoding="utf-8"?>
<cs:chartStyle xmlns:cs="http://schemas.microsoft.com/office/drawing/2012/chartStyle" xmlns:a="http://schemas.openxmlformats.org/drawingml/2006/main" id="102">
  <cs:axisTitle>
    <cs:lnRef idx="0"/>
    <cs:fillRef idx="0"/>
    <cs:effectRef idx="0"/>
    <cs:fontRef idx="minor">
      <a:schemeClr val="tx1"/>
    </cs:fontRef>
    <cs:defRPr sz="1000" b="1" kern="1200"/>
  </cs:axisTitle>
  <cs:categoryAxis>
    <cs:lnRef idx="1">
      <a:schemeClr val="tx1">
        <a:tint val="75000"/>
      </a:schemeClr>
    </cs:lnRef>
    <cs:fillRef idx="0"/>
    <cs:effectRef idx="0"/>
    <cs:fontRef idx="minor">
      <a:schemeClr val="tx1"/>
    </cs:fontRef>
    <cs:spPr>
      <a:ln>
        <a:round/>
      </a:ln>
    </cs:spPr>
    <cs:defRPr sz="1000" kern="1200"/>
  </cs:categoryAxis>
  <cs:chartArea mods="allowNoFillOverride allowNoLineOverride">
    <cs:lnRef idx="1">
      <a:schemeClr val="tx1">
        <a:tint val="75000"/>
      </a:schemeClr>
    </cs:lnRef>
    <cs:fillRef idx="1">
      <a:schemeClr val="bg1"/>
    </cs:fillRef>
    <cs:effectRef idx="0"/>
    <cs:fontRef idx="minor">
      <a:schemeClr val="tx1"/>
    </cs:fontRef>
    <cs:spPr>
      <a:ln>
        <a:round/>
      </a:ln>
    </cs:spPr>
    <cs:defRPr sz="1000" kern="1200"/>
  </cs:chartArea>
  <cs:dataLabel>
    <cs:lnRef idx="0"/>
    <cs:fillRef idx="0"/>
    <cs:effectRef idx="0"/>
    <cs:fontRef idx="minor">
      <a:schemeClr val="tx1"/>
    </cs:fontRef>
    <cs:defRPr sz="1000" kern="1200"/>
  </cs:dataLabel>
  <cs:dataLabelCallout>
    <cs:lnRef idx="0"/>
    <cs:fillRef idx="0"/>
    <cs:effectRef idx="0"/>
    <cs:fontRef idx="minor">
      <a:schemeClr val="dk1"/>
    </cs:fontRef>
    <cs:spPr>
      <a:solidFill>
        <a:schemeClr val="lt1"/>
      </a:solidFill>
      <a:ln>
        <a:solidFill>
          <a:schemeClr val="dk1">
            <a:lumMod val="65000"/>
            <a:lumOff val="35000"/>
          </a:schemeClr>
        </a:solidFill>
      </a:ln>
    </cs:spPr>
    <cs:defRPr sz="1000" kern="1200"/>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1">
      <cs:styleClr val="auto"/>
    </cs:lnRef>
    <cs:lineWidthScale>3</cs:lineWidthScale>
    <cs:fillRef idx="0"/>
    <cs:effectRef idx="0"/>
    <cs:fontRef idx="minor">
      <a:schemeClr val="tx1"/>
    </cs:fontRef>
    <cs:spPr>
      <a:ln cap="rnd">
        <a:round/>
      </a:ln>
    </cs:spPr>
  </cs:dataPointLine>
  <cs:dataPointMarker>
    <cs:lnRef idx="1">
      <cs:styleClr val="auto"/>
    </cs:lnRef>
    <cs:fillRef idx="1">
      <cs:styleClr val="auto"/>
    </cs:fillRef>
    <cs:effectRef idx="0"/>
    <cs:fontRef idx="minor">
      <a:schemeClr val="tx1"/>
    </cs:fontRef>
    <cs:spPr>
      <a:ln>
        <a:round/>
      </a:ln>
    </cs:spPr>
  </cs:dataPointMarker>
  <cs:dataPointMarkerLayout/>
  <cs:dataPointWireframe>
    <cs:lnRef idx="1">
      <cs:styleClr val="auto"/>
    </cs:lnRef>
    <cs:fillRef idx="0"/>
    <cs:effectRef idx="0"/>
    <cs:fontRef idx="minor">
      <a:schemeClr val="tx1"/>
    </cs:fontRef>
    <cs:spPr>
      <a:ln>
        <a:round/>
      </a:ln>
    </cs:spPr>
  </cs:dataPointWireframe>
  <cs:dataTable>
    <cs:lnRef idx="1">
      <a:schemeClr val="tx1">
        <a:tint val="75000"/>
      </a:schemeClr>
    </cs:lnRef>
    <cs:fillRef idx="0"/>
    <cs:effectRef idx="0"/>
    <cs:fontRef idx="minor">
      <a:schemeClr val="tx1"/>
    </cs:fontRef>
    <cs:spPr>
      <a:ln>
        <a:round/>
      </a:ln>
    </cs:spPr>
    <cs:defRPr sz="1000" kern="1200"/>
  </cs:dataTable>
  <cs:downBar>
    <cs:lnRef idx="1">
      <a:schemeClr val="tx1"/>
    </cs:lnRef>
    <cs:fillRef idx="1">
      <a:schemeClr val="dk1">
        <a:tint val="95000"/>
      </a:schemeClr>
    </cs:fillRef>
    <cs:effectRef idx="0"/>
    <cs:fontRef idx="minor">
      <a:schemeClr val="tx1"/>
    </cs:fontRef>
    <cs:spPr>
      <a:ln>
        <a:round/>
      </a:ln>
    </cs:spPr>
  </cs:downBar>
  <cs:dropLine>
    <cs:lnRef idx="1">
      <a:schemeClr val="tx1"/>
    </cs:lnRef>
    <cs:fillRef idx="0"/>
    <cs:effectRef idx="0"/>
    <cs:fontRef idx="minor">
      <a:schemeClr val="tx1"/>
    </cs:fontRef>
    <cs:spPr>
      <a:ln>
        <a:round/>
      </a:ln>
    </cs:spPr>
  </cs:dropLine>
  <cs:errorBar>
    <cs:lnRef idx="1">
      <a:schemeClr val="tx1"/>
    </cs:lnRef>
    <cs:fillRef idx="1">
      <a:schemeClr val="tx1"/>
    </cs:fillRef>
    <cs:effectRef idx="0"/>
    <cs:fontRef idx="minor">
      <a:schemeClr val="tx1"/>
    </cs:fontRef>
    <cs:spPr>
      <a:ln>
        <a:round/>
      </a:ln>
    </cs:spPr>
  </cs:errorBar>
  <cs:floor>
    <cs:lnRef idx="1">
      <a:schemeClr val="tx1">
        <a:tint val="75000"/>
      </a:schemeClr>
    </cs:lnRef>
    <cs:fillRef idx="0"/>
    <cs:effectRef idx="0"/>
    <cs:fontRef idx="minor">
      <a:schemeClr val="tx1"/>
    </cs:fontRef>
    <cs:spPr>
      <a:ln>
        <a:round/>
      </a:ln>
    </cs:spPr>
  </cs:floor>
  <cs:gridlineMajor>
    <cs:lnRef idx="1">
      <a:schemeClr val="tx1">
        <a:tint val="75000"/>
      </a:schemeClr>
    </cs:lnRef>
    <cs:fillRef idx="0"/>
    <cs:effectRef idx="0"/>
    <cs:fontRef idx="minor">
      <a:schemeClr val="tx1"/>
    </cs:fontRef>
    <cs:spPr>
      <a:ln>
        <a:round/>
      </a:ln>
    </cs:spPr>
  </cs:gridlineMajor>
  <cs:gridlineMinor>
    <cs:lnRef idx="1">
      <a:schemeClr val="tx1">
        <a:tint val="50000"/>
      </a:schemeClr>
    </cs:lnRef>
    <cs:fillRef idx="0"/>
    <cs:effectRef idx="0"/>
    <cs:fontRef idx="minor">
      <a:schemeClr val="tx1"/>
    </cs:fontRef>
    <cs:spPr>
      <a:ln>
        <a:round/>
      </a:ln>
    </cs:spPr>
  </cs:gridlineMinor>
  <cs:hiLoLine>
    <cs:lnRef idx="1">
      <a:schemeClr val="tx1"/>
    </cs:lnRef>
    <cs:fillRef idx="0"/>
    <cs:effectRef idx="0"/>
    <cs:fontRef idx="minor">
      <a:schemeClr val="tx1"/>
    </cs:fontRef>
    <cs:spPr>
      <a:ln>
        <a:round/>
      </a:ln>
    </cs:spPr>
  </cs:hiLoLine>
  <cs:leaderLine>
    <cs:lnRef idx="1">
      <a:schemeClr val="tx1"/>
    </cs:lnRef>
    <cs:fillRef idx="0"/>
    <cs:effectRef idx="0"/>
    <cs:fontRef idx="minor">
      <a:schemeClr val="tx1"/>
    </cs:fontRef>
    <cs:spPr>
      <a:ln>
        <a:round/>
      </a:ln>
    </cs:spPr>
  </cs:leaderLine>
  <cs:legend>
    <cs:lnRef idx="0"/>
    <cs:fillRef idx="0"/>
    <cs:effectRef idx="0"/>
    <cs:fontRef idx="minor">
      <a:schemeClr val="tx1"/>
    </cs:fontRef>
    <cs:defRPr sz="1000" kern="1200"/>
  </cs:legend>
  <cs:plotArea mods="allowNoFillOverride allowNoLineOverride">
    <cs:lnRef idx="0"/>
    <cs:fillRef idx="1">
      <a:schemeClr val="bg1"/>
    </cs:fillRef>
    <cs:effectRef idx="0"/>
    <cs:fontRef idx="minor">
      <a:schemeClr val="tx1"/>
    </cs:fontRef>
  </cs:plotArea>
  <cs:plotArea3D>
    <cs:lnRef idx="0"/>
    <cs:fillRef idx="0"/>
    <cs:effectRef idx="0"/>
    <cs:fontRef idx="minor">
      <a:schemeClr val="tx1"/>
    </cs:fontRef>
  </cs:plotArea3D>
  <cs:seriesAxis>
    <cs:lnRef idx="1">
      <a:schemeClr val="tx1">
        <a:tint val="75000"/>
      </a:schemeClr>
    </cs:lnRef>
    <cs:fillRef idx="0"/>
    <cs:effectRef idx="0"/>
    <cs:fontRef idx="minor">
      <a:schemeClr val="tx1"/>
    </cs:fontRef>
    <cs:spPr>
      <a:ln>
        <a:round/>
      </a:ln>
    </cs:spPr>
    <cs:defRPr sz="1000" kern="1200"/>
  </cs:seriesAxis>
  <cs:seriesLine>
    <cs:lnRef idx="1">
      <a:schemeClr val="tx1"/>
    </cs:lnRef>
    <cs:fillRef idx="0"/>
    <cs:effectRef idx="0"/>
    <cs:fontRef idx="minor">
      <a:schemeClr val="tx1"/>
    </cs:fontRef>
    <cs:spPr>
      <a:ln>
        <a:round/>
      </a:ln>
    </cs:spPr>
  </cs:seriesLine>
  <cs:title>
    <cs:lnRef idx="0"/>
    <cs:fillRef idx="0"/>
    <cs:effectRef idx="0"/>
    <cs:fontRef idx="minor">
      <a:schemeClr val="tx1"/>
    </cs:fontRef>
    <cs:defRPr sz="1800" b="1" kern="1200"/>
  </cs:title>
  <cs:trendline>
    <cs:lnRef idx="1">
      <a:schemeClr val="tx1"/>
    </cs:lnRef>
    <cs:fillRef idx="0"/>
    <cs:effectRef idx="0"/>
    <cs:fontRef idx="minor">
      <a:schemeClr val="tx1"/>
    </cs:fontRef>
    <cs:spPr>
      <a:ln cap="rnd">
        <a:round/>
      </a:ln>
    </cs:spPr>
  </cs:trendline>
  <cs:trendlineLabel>
    <cs:lnRef idx="0"/>
    <cs:fillRef idx="0"/>
    <cs:effectRef idx="0"/>
    <cs:fontRef idx="minor">
      <a:schemeClr val="tx1"/>
    </cs:fontRef>
    <cs:defRPr sz="1000" kern="1200"/>
  </cs:trendlineLabel>
  <cs:upBar>
    <cs:lnRef idx="1">
      <a:schemeClr val="tx1"/>
    </cs:lnRef>
    <cs:fillRef idx="1">
      <a:schemeClr val="dk1">
        <a:tint val="5000"/>
      </a:schemeClr>
    </cs:fillRef>
    <cs:effectRef idx="0"/>
    <cs:fontRef idx="minor">
      <a:schemeClr val="tx1"/>
    </cs:fontRef>
    <cs:spPr>
      <a:ln>
        <a:round/>
      </a:ln>
    </cs:spPr>
  </cs:upBar>
  <cs:valueAxis>
    <cs:lnRef idx="1">
      <a:schemeClr val="tx1">
        <a:tint val="75000"/>
      </a:schemeClr>
    </cs:lnRef>
    <cs:fillRef idx="0"/>
    <cs:effectRef idx="0"/>
    <cs:fontRef idx="minor">
      <a:schemeClr val="tx1"/>
    </cs:fontRef>
    <cs:spPr>
      <a:ln>
        <a:round/>
      </a:ln>
    </cs:spPr>
    <cs:defRPr sz="1000" kern="1200"/>
  </cs:valueAxis>
  <cs:wall>
    <cs:lnRef idx="0"/>
    <cs:fillRef idx="0"/>
    <cs:effectRef idx="0"/>
    <cs:fontRef idx="minor">
      <a:schemeClr val="tx1"/>
    </cs:fontRef>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ES" dirty="0"/>
          </a:p>
        </p:txBody>
      </p:sp>
      <p:sp>
        <p:nvSpPr>
          <p:cNvPr id="3" name="Marcador de fecha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67C0A870-C62B-498C-9FCA-3FBB0FD1B65B}" type="datetimeFigureOut">
              <a:rPr lang="es-ES" smtClean="0"/>
              <a:t>27/10/2022</a:t>
            </a:fld>
            <a:endParaRPr lang="es-ES" dirty="0"/>
          </a:p>
        </p:txBody>
      </p:sp>
      <p:sp>
        <p:nvSpPr>
          <p:cNvPr id="4" name="Marcador de pie de página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s-ES" dirty="0"/>
          </a:p>
        </p:txBody>
      </p:sp>
      <p:sp>
        <p:nvSpPr>
          <p:cNvPr id="5" name="Marcador de número de diapositiva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002C13E5-7F6D-4E3A-A2B9-2D7DB6672762}" type="slidenum">
              <a:rPr lang="es-ES" smtClean="0"/>
              <a:t>‹#›</a:t>
            </a:fld>
            <a:endParaRPr lang="es-ES" dirty="0"/>
          </a:p>
        </p:txBody>
      </p:sp>
    </p:spTree>
    <p:extLst>
      <p:ext uri="{BB962C8B-B14F-4D97-AF65-F5344CB8AC3E}">
        <p14:creationId xmlns:p14="http://schemas.microsoft.com/office/powerpoint/2010/main" val="311615279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ES" dirty="0"/>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56A7EEC-9619-4100-9EB9-CB9C00BD766B}" type="datetimeFigureOut">
              <a:rPr lang="es-ES" smtClean="0"/>
              <a:t>27/10/2022</a:t>
            </a:fld>
            <a:endParaRPr lang="es-ES" dirty="0"/>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s-ES" dirty="0"/>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ES" dirty="0"/>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7AD57BD-4F7F-4AE6-AC8E-21AE09E192DE}" type="slidenum">
              <a:rPr lang="es-ES" smtClean="0"/>
              <a:t>‹#›</a:t>
            </a:fld>
            <a:endParaRPr lang="es-ES" dirty="0"/>
          </a:p>
        </p:txBody>
      </p:sp>
    </p:spTree>
    <p:extLst>
      <p:ext uri="{BB962C8B-B14F-4D97-AF65-F5344CB8AC3E}">
        <p14:creationId xmlns:p14="http://schemas.microsoft.com/office/powerpoint/2010/main" val="311483143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s-ES" dirty="0"/>
          </a:p>
        </p:txBody>
      </p:sp>
      <p:sp>
        <p:nvSpPr>
          <p:cNvPr id="4" name="Slide Number Placeholder 3"/>
          <p:cNvSpPr>
            <a:spLocks noGrp="1"/>
          </p:cNvSpPr>
          <p:nvPr>
            <p:ph type="sldNum" sz="quarter" idx="10"/>
          </p:nvPr>
        </p:nvSpPr>
        <p:spPr/>
        <p:txBody>
          <a:bodyPr/>
          <a:lstStyle/>
          <a:p>
            <a:fld id="{C0F4A2C8-6C88-4E71-83EE-698B9D4FE22F}" type="slidenum">
              <a:rPr lang="en-US" smtClean="0"/>
              <a:pPr/>
              <a:t>3</a:t>
            </a:fld>
            <a:endParaRPr lang="en-US" dirty="0"/>
          </a:p>
        </p:txBody>
      </p:sp>
    </p:spTree>
    <p:extLst>
      <p:ext uri="{BB962C8B-B14F-4D97-AF65-F5344CB8AC3E}">
        <p14:creationId xmlns:p14="http://schemas.microsoft.com/office/powerpoint/2010/main" val="213285070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s-ES" dirty="0"/>
          </a:p>
        </p:txBody>
      </p:sp>
      <p:sp>
        <p:nvSpPr>
          <p:cNvPr id="4" name="Slide Number Placeholder 3"/>
          <p:cNvSpPr>
            <a:spLocks noGrp="1"/>
          </p:cNvSpPr>
          <p:nvPr>
            <p:ph type="sldNum" sz="quarter" idx="10"/>
          </p:nvPr>
        </p:nvSpPr>
        <p:spPr/>
        <p:txBody>
          <a:bodyPr/>
          <a:lstStyle/>
          <a:p>
            <a:fld id="{C0F4A2C8-6C88-4E71-83EE-698B9D4FE22F}" type="slidenum">
              <a:rPr lang="en-US" smtClean="0"/>
              <a:pPr/>
              <a:t>12</a:t>
            </a:fld>
            <a:endParaRPr lang="en-US" dirty="0"/>
          </a:p>
        </p:txBody>
      </p:sp>
    </p:spTree>
    <p:extLst>
      <p:ext uri="{BB962C8B-B14F-4D97-AF65-F5344CB8AC3E}">
        <p14:creationId xmlns:p14="http://schemas.microsoft.com/office/powerpoint/2010/main" val="341599796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s-ES" dirty="0"/>
          </a:p>
        </p:txBody>
      </p:sp>
      <p:sp>
        <p:nvSpPr>
          <p:cNvPr id="4" name="Slide Number Placeholder 3"/>
          <p:cNvSpPr>
            <a:spLocks noGrp="1"/>
          </p:cNvSpPr>
          <p:nvPr>
            <p:ph type="sldNum" sz="quarter" idx="10"/>
          </p:nvPr>
        </p:nvSpPr>
        <p:spPr/>
        <p:txBody>
          <a:bodyPr/>
          <a:lstStyle/>
          <a:p>
            <a:fld id="{C0F4A2C8-6C88-4E71-83EE-698B9D4FE22F}" type="slidenum">
              <a:rPr lang="en-US" smtClean="0"/>
              <a:pPr/>
              <a:t>4</a:t>
            </a:fld>
            <a:endParaRPr lang="en-US" dirty="0"/>
          </a:p>
        </p:txBody>
      </p:sp>
    </p:spTree>
    <p:extLst>
      <p:ext uri="{BB962C8B-B14F-4D97-AF65-F5344CB8AC3E}">
        <p14:creationId xmlns:p14="http://schemas.microsoft.com/office/powerpoint/2010/main" val="389319313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s-ES" dirty="0"/>
          </a:p>
        </p:txBody>
      </p:sp>
      <p:sp>
        <p:nvSpPr>
          <p:cNvPr id="4" name="Slide Number Placeholder 3"/>
          <p:cNvSpPr>
            <a:spLocks noGrp="1"/>
          </p:cNvSpPr>
          <p:nvPr>
            <p:ph type="sldNum" sz="quarter" idx="10"/>
          </p:nvPr>
        </p:nvSpPr>
        <p:spPr/>
        <p:txBody>
          <a:bodyPr/>
          <a:lstStyle/>
          <a:p>
            <a:fld id="{C0F4A2C8-6C88-4E71-83EE-698B9D4FE22F}" type="slidenum">
              <a:rPr lang="en-US" smtClean="0"/>
              <a:pPr/>
              <a:t>5</a:t>
            </a:fld>
            <a:endParaRPr lang="en-US" dirty="0"/>
          </a:p>
        </p:txBody>
      </p:sp>
    </p:spTree>
    <p:extLst>
      <p:ext uri="{BB962C8B-B14F-4D97-AF65-F5344CB8AC3E}">
        <p14:creationId xmlns:p14="http://schemas.microsoft.com/office/powerpoint/2010/main" val="303708889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s-ES" dirty="0"/>
          </a:p>
        </p:txBody>
      </p:sp>
      <p:sp>
        <p:nvSpPr>
          <p:cNvPr id="4" name="Slide Number Placeholder 3"/>
          <p:cNvSpPr>
            <a:spLocks noGrp="1"/>
          </p:cNvSpPr>
          <p:nvPr>
            <p:ph type="sldNum" sz="quarter" idx="10"/>
          </p:nvPr>
        </p:nvSpPr>
        <p:spPr/>
        <p:txBody>
          <a:bodyPr/>
          <a:lstStyle/>
          <a:p>
            <a:fld id="{C0F4A2C8-6C88-4E71-83EE-698B9D4FE22F}" type="slidenum">
              <a:rPr lang="en-US" smtClean="0"/>
              <a:pPr/>
              <a:t>6</a:t>
            </a:fld>
            <a:endParaRPr lang="en-US" dirty="0"/>
          </a:p>
        </p:txBody>
      </p:sp>
    </p:spTree>
    <p:extLst>
      <p:ext uri="{BB962C8B-B14F-4D97-AF65-F5344CB8AC3E}">
        <p14:creationId xmlns:p14="http://schemas.microsoft.com/office/powerpoint/2010/main" val="239828548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s-ES" dirty="0"/>
          </a:p>
        </p:txBody>
      </p:sp>
      <p:sp>
        <p:nvSpPr>
          <p:cNvPr id="4" name="Slide Number Placeholder 3"/>
          <p:cNvSpPr>
            <a:spLocks noGrp="1"/>
          </p:cNvSpPr>
          <p:nvPr>
            <p:ph type="sldNum" sz="quarter" idx="10"/>
          </p:nvPr>
        </p:nvSpPr>
        <p:spPr/>
        <p:txBody>
          <a:bodyPr/>
          <a:lstStyle/>
          <a:p>
            <a:fld id="{C0F4A2C8-6C88-4E71-83EE-698B9D4FE22F}" type="slidenum">
              <a:rPr lang="en-US" smtClean="0"/>
              <a:pPr/>
              <a:t>7</a:t>
            </a:fld>
            <a:endParaRPr lang="en-US" dirty="0"/>
          </a:p>
        </p:txBody>
      </p:sp>
    </p:spTree>
    <p:extLst>
      <p:ext uri="{BB962C8B-B14F-4D97-AF65-F5344CB8AC3E}">
        <p14:creationId xmlns:p14="http://schemas.microsoft.com/office/powerpoint/2010/main" val="305780846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s-ES" dirty="0"/>
          </a:p>
        </p:txBody>
      </p:sp>
      <p:sp>
        <p:nvSpPr>
          <p:cNvPr id="4" name="Slide Number Placeholder 3"/>
          <p:cNvSpPr>
            <a:spLocks noGrp="1"/>
          </p:cNvSpPr>
          <p:nvPr>
            <p:ph type="sldNum" sz="quarter" idx="10"/>
          </p:nvPr>
        </p:nvSpPr>
        <p:spPr/>
        <p:txBody>
          <a:bodyPr/>
          <a:lstStyle/>
          <a:p>
            <a:fld id="{C0F4A2C8-6C88-4E71-83EE-698B9D4FE22F}" type="slidenum">
              <a:rPr lang="en-US" smtClean="0"/>
              <a:pPr/>
              <a:t>8</a:t>
            </a:fld>
            <a:endParaRPr lang="en-US" dirty="0"/>
          </a:p>
        </p:txBody>
      </p:sp>
    </p:spTree>
    <p:extLst>
      <p:ext uri="{BB962C8B-B14F-4D97-AF65-F5344CB8AC3E}">
        <p14:creationId xmlns:p14="http://schemas.microsoft.com/office/powerpoint/2010/main" val="362155380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s-ES" dirty="0"/>
          </a:p>
        </p:txBody>
      </p:sp>
      <p:sp>
        <p:nvSpPr>
          <p:cNvPr id="4" name="Slide Number Placeholder 3"/>
          <p:cNvSpPr>
            <a:spLocks noGrp="1"/>
          </p:cNvSpPr>
          <p:nvPr>
            <p:ph type="sldNum" sz="quarter" idx="10"/>
          </p:nvPr>
        </p:nvSpPr>
        <p:spPr/>
        <p:txBody>
          <a:bodyPr/>
          <a:lstStyle/>
          <a:p>
            <a:fld id="{C0F4A2C8-6C88-4E71-83EE-698B9D4FE22F}" type="slidenum">
              <a:rPr lang="en-US" smtClean="0"/>
              <a:pPr/>
              <a:t>9</a:t>
            </a:fld>
            <a:endParaRPr lang="en-US" dirty="0"/>
          </a:p>
        </p:txBody>
      </p:sp>
    </p:spTree>
    <p:extLst>
      <p:ext uri="{BB962C8B-B14F-4D97-AF65-F5344CB8AC3E}">
        <p14:creationId xmlns:p14="http://schemas.microsoft.com/office/powerpoint/2010/main" val="144366474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s-ES" dirty="0"/>
          </a:p>
        </p:txBody>
      </p:sp>
      <p:sp>
        <p:nvSpPr>
          <p:cNvPr id="4" name="Slide Number Placeholder 3"/>
          <p:cNvSpPr>
            <a:spLocks noGrp="1"/>
          </p:cNvSpPr>
          <p:nvPr>
            <p:ph type="sldNum" sz="quarter" idx="10"/>
          </p:nvPr>
        </p:nvSpPr>
        <p:spPr/>
        <p:txBody>
          <a:bodyPr/>
          <a:lstStyle/>
          <a:p>
            <a:fld id="{C0F4A2C8-6C88-4E71-83EE-698B9D4FE22F}" type="slidenum">
              <a:rPr lang="en-US" smtClean="0"/>
              <a:pPr/>
              <a:t>10</a:t>
            </a:fld>
            <a:endParaRPr lang="en-US" dirty="0"/>
          </a:p>
        </p:txBody>
      </p:sp>
    </p:spTree>
    <p:extLst>
      <p:ext uri="{BB962C8B-B14F-4D97-AF65-F5344CB8AC3E}">
        <p14:creationId xmlns:p14="http://schemas.microsoft.com/office/powerpoint/2010/main" val="107992015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s-ES" dirty="0"/>
          </a:p>
        </p:txBody>
      </p:sp>
      <p:sp>
        <p:nvSpPr>
          <p:cNvPr id="4" name="Slide Number Placeholder 3"/>
          <p:cNvSpPr>
            <a:spLocks noGrp="1"/>
          </p:cNvSpPr>
          <p:nvPr>
            <p:ph type="sldNum" sz="quarter" idx="10"/>
          </p:nvPr>
        </p:nvSpPr>
        <p:spPr/>
        <p:txBody>
          <a:bodyPr/>
          <a:lstStyle/>
          <a:p>
            <a:fld id="{C0F4A2C8-6C88-4E71-83EE-698B9D4FE22F}" type="slidenum">
              <a:rPr lang="en-US" smtClean="0"/>
              <a:pPr/>
              <a:t>11</a:t>
            </a:fld>
            <a:endParaRPr lang="en-US" dirty="0"/>
          </a:p>
        </p:txBody>
      </p:sp>
    </p:spTree>
    <p:extLst>
      <p:ext uri="{BB962C8B-B14F-4D97-AF65-F5344CB8AC3E}">
        <p14:creationId xmlns:p14="http://schemas.microsoft.com/office/powerpoint/2010/main" val="249147358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4.emf"/><Relationship Id="rId4" Type="http://schemas.openxmlformats.org/officeDocument/2006/relationships/image" Target="../media/image3.emf"/></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7.em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Diapositiva de título">
    <p:spTree>
      <p:nvGrpSpPr>
        <p:cNvPr id="1" name=""/>
        <p:cNvGrpSpPr/>
        <p:nvPr/>
      </p:nvGrpSpPr>
      <p:grpSpPr>
        <a:xfrm>
          <a:off x="0" y="0"/>
          <a:ext cx="0" cy="0"/>
          <a:chOff x="0" y="0"/>
          <a:chExt cx="0" cy="0"/>
        </a:xfrm>
      </p:grpSpPr>
      <p:pic>
        <p:nvPicPr>
          <p:cNvPr id="7" name="Imagen 6">
            <a:extLst>
              <a:ext uri="{FF2B5EF4-FFF2-40B4-BE49-F238E27FC236}">
                <a16:creationId xmlns:a16="http://schemas.microsoft.com/office/drawing/2014/main" id="{92AE7CCE-78C5-0547-AD43-338858752E35}"/>
              </a:ext>
            </a:extLst>
          </p:cNvPr>
          <p:cNvPicPr>
            <a:picLocks noChangeAspect="1"/>
          </p:cNvPicPr>
          <p:nvPr userDrawn="1"/>
        </p:nvPicPr>
        <p:blipFill>
          <a:blip r:embed="rId2"/>
          <a:stretch>
            <a:fillRect/>
          </a:stretch>
        </p:blipFill>
        <p:spPr>
          <a:xfrm>
            <a:off x="0" y="1072896"/>
            <a:ext cx="12192000" cy="5785104"/>
          </a:xfrm>
          <a:prstGeom prst="rect">
            <a:avLst/>
          </a:prstGeom>
        </p:spPr>
      </p:pic>
      <p:pic>
        <p:nvPicPr>
          <p:cNvPr id="12" name="Imagen 11">
            <a:extLst>
              <a:ext uri="{FF2B5EF4-FFF2-40B4-BE49-F238E27FC236}">
                <a16:creationId xmlns:a16="http://schemas.microsoft.com/office/drawing/2014/main" id="{15C1B7EF-CA02-244A-91E8-ECD4DCC90462}"/>
              </a:ext>
            </a:extLst>
          </p:cNvPr>
          <p:cNvPicPr>
            <a:picLocks noChangeAspect="1"/>
          </p:cNvPicPr>
          <p:nvPr userDrawn="1"/>
        </p:nvPicPr>
        <p:blipFill>
          <a:blip r:embed="rId3"/>
          <a:stretch>
            <a:fillRect/>
          </a:stretch>
        </p:blipFill>
        <p:spPr>
          <a:xfrm>
            <a:off x="0" y="1761373"/>
            <a:ext cx="3970518" cy="3965819"/>
          </a:xfrm>
          <a:prstGeom prst="rect">
            <a:avLst/>
          </a:prstGeom>
        </p:spPr>
      </p:pic>
      <p:sp>
        <p:nvSpPr>
          <p:cNvPr id="13" name="Título 1">
            <a:extLst>
              <a:ext uri="{FF2B5EF4-FFF2-40B4-BE49-F238E27FC236}">
                <a16:creationId xmlns:a16="http://schemas.microsoft.com/office/drawing/2014/main" id="{141B2B88-3034-DF4D-ABDD-E467D80BE1DB}"/>
              </a:ext>
            </a:extLst>
          </p:cNvPr>
          <p:cNvSpPr>
            <a:spLocks noGrp="1"/>
          </p:cNvSpPr>
          <p:nvPr>
            <p:ph type="title"/>
          </p:nvPr>
        </p:nvSpPr>
        <p:spPr>
          <a:xfrm>
            <a:off x="4890247" y="2177716"/>
            <a:ext cx="6793753" cy="1325563"/>
          </a:xfrm>
          <a:prstGeom prst="rect">
            <a:avLst/>
          </a:prstGeom>
        </p:spPr>
        <p:txBody>
          <a:bodyPr>
            <a:normAutofit/>
          </a:bodyPr>
          <a:lstStyle>
            <a:lvl1pPr>
              <a:defRPr sz="4000" b="1">
                <a:solidFill>
                  <a:srgbClr val="F9EA25"/>
                </a:solidFill>
                <a:latin typeface="Montserrat"/>
              </a:defRPr>
            </a:lvl1pPr>
          </a:lstStyle>
          <a:p>
            <a:r>
              <a:rPr lang="es-ES" dirty="0"/>
              <a:t>Haga clic para modificar el estilo de título del patrón</a:t>
            </a:r>
          </a:p>
        </p:txBody>
      </p:sp>
      <p:sp>
        <p:nvSpPr>
          <p:cNvPr id="15" name="Marcador de texto 14"/>
          <p:cNvSpPr>
            <a:spLocks noGrp="1"/>
          </p:cNvSpPr>
          <p:nvPr>
            <p:ph type="body" sz="quarter" idx="10"/>
          </p:nvPr>
        </p:nvSpPr>
        <p:spPr>
          <a:xfrm>
            <a:off x="4889500" y="3505012"/>
            <a:ext cx="6794500" cy="779463"/>
          </a:xfrm>
        </p:spPr>
        <p:txBody>
          <a:bodyPr>
            <a:noAutofit/>
          </a:bodyPr>
          <a:lstStyle>
            <a:lvl1pPr marL="0" indent="0">
              <a:buNone/>
              <a:defRPr sz="2800" baseline="0">
                <a:solidFill>
                  <a:schemeClr val="bg1"/>
                </a:solidFill>
                <a:latin typeface="Montserrat Medium"/>
              </a:defRPr>
            </a:lvl1pPr>
            <a:lvl2pPr marL="457200" indent="0">
              <a:buNone/>
              <a:defRPr sz="2400">
                <a:latin typeface="Montserrat"/>
              </a:defRPr>
            </a:lvl2pPr>
            <a:lvl3pPr marL="914400" indent="0">
              <a:buNone/>
              <a:defRPr sz="2400">
                <a:latin typeface="Montserrat"/>
              </a:defRPr>
            </a:lvl3pPr>
            <a:lvl4pPr marL="1371600" indent="0">
              <a:buNone/>
              <a:defRPr sz="2400">
                <a:latin typeface="Montserrat"/>
              </a:defRPr>
            </a:lvl4pPr>
            <a:lvl5pPr marL="1828800" indent="0">
              <a:buNone/>
              <a:defRPr sz="2400">
                <a:latin typeface="Montserrat"/>
              </a:defRPr>
            </a:lvl5pPr>
          </a:lstStyle>
          <a:p>
            <a:pPr lvl="0"/>
            <a:r>
              <a:rPr lang="es-ES" dirty="0"/>
              <a:t>Editar el estilo de texto del patrón</a:t>
            </a:r>
          </a:p>
        </p:txBody>
      </p:sp>
      <p:grpSp>
        <p:nvGrpSpPr>
          <p:cNvPr id="3" name="Grupo 2">
            <a:extLst>
              <a:ext uri="{FF2B5EF4-FFF2-40B4-BE49-F238E27FC236}">
                <a16:creationId xmlns:a16="http://schemas.microsoft.com/office/drawing/2014/main" id="{669D8DE0-F13E-49B9-B53A-F5B9F634BA4A}"/>
              </a:ext>
            </a:extLst>
          </p:cNvPr>
          <p:cNvGrpSpPr/>
          <p:nvPr userDrawn="1"/>
        </p:nvGrpSpPr>
        <p:grpSpPr>
          <a:xfrm>
            <a:off x="135185" y="135467"/>
            <a:ext cx="9754163" cy="780039"/>
            <a:chOff x="135185" y="135467"/>
            <a:chExt cx="9754163" cy="780039"/>
          </a:xfrm>
        </p:grpSpPr>
        <p:pic>
          <p:nvPicPr>
            <p:cNvPr id="8" name="Imagen 7">
              <a:extLst>
                <a:ext uri="{FF2B5EF4-FFF2-40B4-BE49-F238E27FC236}">
                  <a16:creationId xmlns:a16="http://schemas.microsoft.com/office/drawing/2014/main" id="{4729EB9F-28A5-6646-B836-A6D2DF38D61C}"/>
                </a:ext>
              </a:extLst>
            </p:cNvPr>
            <p:cNvPicPr>
              <a:picLocks noChangeAspect="1"/>
            </p:cNvPicPr>
            <p:nvPr userDrawn="1"/>
          </p:nvPicPr>
          <p:blipFill>
            <a:blip r:embed="rId4"/>
            <a:stretch>
              <a:fillRect/>
            </a:stretch>
          </p:blipFill>
          <p:spPr>
            <a:xfrm>
              <a:off x="135185" y="231674"/>
              <a:ext cx="5668207" cy="683832"/>
            </a:xfrm>
            <a:prstGeom prst="rect">
              <a:avLst/>
            </a:prstGeom>
          </p:spPr>
        </p:pic>
        <p:pic>
          <p:nvPicPr>
            <p:cNvPr id="11" name="Imagen 10">
              <a:extLst>
                <a:ext uri="{FF2B5EF4-FFF2-40B4-BE49-F238E27FC236}">
                  <a16:creationId xmlns:a16="http://schemas.microsoft.com/office/drawing/2014/main" id="{2B2CADCB-FB20-EE44-8EC1-F1518A07CD06}"/>
                </a:ext>
              </a:extLst>
            </p:cNvPr>
            <p:cNvPicPr>
              <a:picLocks noChangeAspect="1"/>
            </p:cNvPicPr>
            <p:nvPr userDrawn="1"/>
          </p:nvPicPr>
          <p:blipFill rotWithShape="1">
            <a:blip r:embed="rId5"/>
            <a:srcRect l="35190" t="-76255"/>
            <a:stretch/>
          </p:blipFill>
          <p:spPr>
            <a:xfrm>
              <a:off x="6096000" y="231674"/>
              <a:ext cx="3793348" cy="510709"/>
            </a:xfrm>
            <a:prstGeom prst="rect">
              <a:avLst/>
            </a:prstGeom>
          </p:spPr>
        </p:pic>
        <p:pic>
          <p:nvPicPr>
            <p:cNvPr id="1026" name="Imagen 1">
              <a:extLst>
                <a:ext uri="{FF2B5EF4-FFF2-40B4-BE49-F238E27FC236}">
                  <a16:creationId xmlns:a16="http://schemas.microsoft.com/office/drawing/2014/main" id="{04EB7327-8A57-45CA-A580-BDC3CA0B8F01}"/>
                </a:ext>
              </a:extLst>
            </p:cNvPr>
            <p:cNvPicPr>
              <a:picLocks noChangeAspect="1" noChangeArrowheads="1"/>
            </p:cNvPicPr>
            <p:nvPr userDrawn="1"/>
          </p:nvPicPr>
          <p:blipFill rotWithShape="1">
            <a:blip r:embed="rId6">
              <a:extLst>
                <a:ext uri="{28A0092B-C50C-407E-A947-70E740481C1C}">
                  <a14:useLocalDpi xmlns:a14="http://schemas.microsoft.com/office/drawing/2010/main" val="0"/>
                </a:ext>
              </a:extLst>
            </a:blip>
            <a:srcRect t="20473" b="26956"/>
            <a:stretch/>
          </p:blipFill>
          <p:spPr bwMode="auto">
            <a:xfrm>
              <a:off x="1243366" y="135467"/>
              <a:ext cx="1483785" cy="780039"/>
            </a:xfrm>
            <a:prstGeom prst="rect">
              <a:avLst/>
            </a:prstGeom>
            <a:solidFill>
              <a:schemeClr val="bg1"/>
            </a:solidFill>
            <a:ln>
              <a:noFill/>
            </a:ln>
          </p:spPr>
        </p:pic>
        <p:pic>
          <p:nvPicPr>
            <p:cNvPr id="2" name="Imagen 1">
              <a:extLst>
                <a:ext uri="{FF2B5EF4-FFF2-40B4-BE49-F238E27FC236}">
                  <a16:creationId xmlns:a16="http://schemas.microsoft.com/office/drawing/2014/main" id="{EA16087B-F6F5-456D-9AD3-C2C6CAFE94F1}"/>
                </a:ext>
              </a:extLst>
            </p:cNvPr>
            <p:cNvPicPr>
              <a:picLocks noChangeAspect="1"/>
            </p:cNvPicPr>
            <p:nvPr userDrawn="1"/>
          </p:nvPicPr>
          <p:blipFill rotWithShape="1">
            <a:blip r:embed="rId7"/>
            <a:srcRect t="71912" r="50000" b="11714"/>
            <a:stretch/>
          </p:blipFill>
          <p:spPr>
            <a:xfrm>
              <a:off x="6152445" y="400467"/>
              <a:ext cx="2157413" cy="173123"/>
            </a:xfrm>
            <a:prstGeom prst="rect">
              <a:avLst/>
            </a:prstGeom>
          </p:spPr>
        </p:pic>
      </p:grpSp>
    </p:spTree>
    <p:extLst>
      <p:ext uri="{BB962C8B-B14F-4D97-AF65-F5344CB8AC3E}">
        <p14:creationId xmlns:p14="http://schemas.microsoft.com/office/powerpoint/2010/main" val="284559268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41B2B88-3034-DF4D-ABDD-E467D80BE1DB}"/>
              </a:ext>
            </a:extLst>
          </p:cNvPr>
          <p:cNvSpPr>
            <a:spLocks noGrp="1"/>
          </p:cNvSpPr>
          <p:nvPr>
            <p:ph type="title"/>
          </p:nvPr>
        </p:nvSpPr>
        <p:spPr>
          <a:xfrm>
            <a:off x="318247" y="365125"/>
            <a:ext cx="11577917" cy="418735"/>
          </a:xfrm>
          <a:prstGeom prst="rect">
            <a:avLst/>
          </a:prstGeom>
        </p:spPr>
        <p:txBody>
          <a:bodyPr>
            <a:noAutofit/>
          </a:bodyPr>
          <a:lstStyle>
            <a:lvl1pPr>
              <a:defRPr sz="2800" b="1">
                <a:latin typeface="Montserrat Medium"/>
              </a:defRPr>
            </a:lvl1pPr>
          </a:lstStyle>
          <a:p>
            <a:r>
              <a:rPr lang="es-ES" dirty="0"/>
              <a:t>Haga clic para modificar el estilo de título del patrón</a:t>
            </a:r>
          </a:p>
        </p:txBody>
      </p:sp>
      <p:sp>
        <p:nvSpPr>
          <p:cNvPr id="3" name="Marcador de contenido 2">
            <a:extLst>
              <a:ext uri="{FF2B5EF4-FFF2-40B4-BE49-F238E27FC236}">
                <a16:creationId xmlns:a16="http://schemas.microsoft.com/office/drawing/2014/main" id="{07A92669-22A7-1B40-80A5-C128BD8EF7FD}"/>
              </a:ext>
            </a:extLst>
          </p:cNvPr>
          <p:cNvSpPr>
            <a:spLocks noGrp="1"/>
          </p:cNvSpPr>
          <p:nvPr>
            <p:ph idx="1"/>
          </p:nvPr>
        </p:nvSpPr>
        <p:spPr>
          <a:xfrm>
            <a:off x="318247" y="961914"/>
            <a:ext cx="11577917" cy="5215049"/>
          </a:xfrm>
        </p:spPr>
        <p:txBody>
          <a:bodyPr>
            <a:normAutofit/>
          </a:bodyPr>
          <a:lstStyle>
            <a:lvl1pPr>
              <a:defRPr sz="2400">
                <a:latin typeface="Montserrat Medium"/>
              </a:defRPr>
            </a:lvl1pPr>
            <a:lvl2pPr>
              <a:defRPr sz="2000">
                <a:latin typeface="Montserrat Medium"/>
              </a:defRPr>
            </a:lvl2pPr>
            <a:lvl3pPr>
              <a:defRPr sz="1800">
                <a:latin typeface="Montserrat Medium"/>
              </a:defRPr>
            </a:lvl3pPr>
            <a:lvl4pPr>
              <a:defRPr sz="1600">
                <a:latin typeface="Montserrat Medium"/>
              </a:defRPr>
            </a:lvl4pPr>
            <a:lvl5pPr>
              <a:defRPr sz="1600">
                <a:latin typeface="Montserrat Medium"/>
              </a:defRPr>
            </a:lvl5pPr>
          </a:lstStyle>
          <a:p>
            <a:pPr lvl="0"/>
            <a:r>
              <a:rPr lang="es-ES" dirty="0"/>
              <a:t>Haga clic para modificar los estilos de texto del patrón</a:t>
            </a:r>
          </a:p>
          <a:p>
            <a:pPr lvl="1"/>
            <a:r>
              <a:rPr lang="es-ES" dirty="0"/>
              <a:t>Segundo nivel</a:t>
            </a:r>
          </a:p>
          <a:p>
            <a:pPr lvl="2"/>
            <a:r>
              <a:rPr lang="es-ES" dirty="0"/>
              <a:t>Tercer nivel</a:t>
            </a:r>
          </a:p>
          <a:p>
            <a:pPr lvl="3"/>
            <a:r>
              <a:rPr lang="es-ES" dirty="0"/>
              <a:t>Cuarto nivel</a:t>
            </a:r>
          </a:p>
          <a:p>
            <a:pPr lvl="4"/>
            <a:r>
              <a:rPr lang="es-ES" dirty="0"/>
              <a:t>Quinto nivel</a:t>
            </a:r>
          </a:p>
        </p:txBody>
      </p:sp>
      <p:sp>
        <p:nvSpPr>
          <p:cNvPr id="4" name="Marcador de fecha 3">
            <a:extLst>
              <a:ext uri="{FF2B5EF4-FFF2-40B4-BE49-F238E27FC236}">
                <a16:creationId xmlns:a16="http://schemas.microsoft.com/office/drawing/2014/main" id="{9A453A3E-049B-2745-B56B-36695BC1D853}"/>
              </a:ext>
            </a:extLst>
          </p:cNvPr>
          <p:cNvSpPr>
            <a:spLocks noGrp="1"/>
          </p:cNvSpPr>
          <p:nvPr>
            <p:ph type="dt" sz="half" idx="10"/>
          </p:nvPr>
        </p:nvSpPr>
        <p:spPr/>
        <p:txBody>
          <a:bodyPr/>
          <a:lstStyle/>
          <a:p>
            <a:fld id="{AFDF8265-59D3-854A-82AD-9EF52A695324}" type="datetimeFigureOut">
              <a:rPr lang="es-ES" smtClean="0"/>
              <a:t>27/10/2022</a:t>
            </a:fld>
            <a:endParaRPr lang="es-ES" dirty="0"/>
          </a:p>
        </p:txBody>
      </p:sp>
      <p:sp>
        <p:nvSpPr>
          <p:cNvPr id="5" name="Marcador de pie de página 4">
            <a:extLst>
              <a:ext uri="{FF2B5EF4-FFF2-40B4-BE49-F238E27FC236}">
                <a16:creationId xmlns:a16="http://schemas.microsoft.com/office/drawing/2014/main" id="{0D6C7EA3-EDE1-124B-8D6B-5D9BA0AEB93D}"/>
              </a:ext>
            </a:extLst>
          </p:cNvPr>
          <p:cNvSpPr>
            <a:spLocks noGrp="1"/>
          </p:cNvSpPr>
          <p:nvPr>
            <p:ph type="ftr" sz="quarter" idx="11"/>
          </p:nvPr>
        </p:nvSpPr>
        <p:spPr/>
        <p:txBody>
          <a:bodyPr/>
          <a:lstStyle/>
          <a:p>
            <a:endParaRPr lang="es-ES" dirty="0"/>
          </a:p>
        </p:txBody>
      </p:sp>
      <p:sp>
        <p:nvSpPr>
          <p:cNvPr id="6" name="Marcador de número de diapositiva 5">
            <a:extLst>
              <a:ext uri="{FF2B5EF4-FFF2-40B4-BE49-F238E27FC236}">
                <a16:creationId xmlns:a16="http://schemas.microsoft.com/office/drawing/2014/main" id="{7DD9D27E-0829-9549-8887-80F38C86741F}"/>
              </a:ext>
            </a:extLst>
          </p:cNvPr>
          <p:cNvSpPr>
            <a:spLocks noGrp="1"/>
          </p:cNvSpPr>
          <p:nvPr>
            <p:ph type="sldNum" sz="quarter" idx="12"/>
          </p:nvPr>
        </p:nvSpPr>
        <p:spPr/>
        <p:txBody>
          <a:bodyPr/>
          <a:lstStyle/>
          <a:p>
            <a:fld id="{2B98EF65-DEE6-EE48-969B-BCAF9ABE5AE5}" type="slidenum">
              <a:rPr lang="es-ES" smtClean="0"/>
              <a:t>‹#›</a:t>
            </a:fld>
            <a:endParaRPr lang="es-ES" dirty="0"/>
          </a:p>
        </p:txBody>
      </p:sp>
      <p:pic>
        <p:nvPicPr>
          <p:cNvPr id="7" name="Imagen 6">
            <a:extLst>
              <a:ext uri="{FF2B5EF4-FFF2-40B4-BE49-F238E27FC236}">
                <a16:creationId xmlns:a16="http://schemas.microsoft.com/office/drawing/2014/main" id="{8E9D0526-B41A-DF47-9273-8C5ADEC6AF62}"/>
              </a:ext>
            </a:extLst>
          </p:cNvPr>
          <p:cNvPicPr>
            <a:picLocks noChangeAspect="1"/>
          </p:cNvPicPr>
          <p:nvPr userDrawn="1"/>
        </p:nvPicPr>
        <p:blipFill>
          <a:blip r:embed="rId2"/>
          <a:stretch>
            <a:fillRect/>
          </a:stretch>
        </p:blipFill>
        <p:spPr>
          <a:xfrm>
            <a:off x="-743712" y="5486400"/>
            <a:ext cx="13045440" cy="1481074"/>
          </a:xfrm>
          <a:prstGeom prst="rect">
            <a:avLst/>
          </a:prstGeom>
        </p:spPr>
      </p:pic>
      <p:pic>
        <p:nvPicPr>
          <p:cNvPr id="8" name="Imagen 7">
            <a:extLst>
              <a:ext uri="{FF2B5EF4-FFF2-40B4-BE49-F238E27FC236}">
                <a16:creationId xmlns:a16="http://schemas.microsoft.com/office/drawing/2014/main" id="{3A6DED66-3C14-B441-91C9-1FAD38B49E87}"/>
              </a:ext>
            </a:extLst>
          </p:cNvPr>
          <p:cNvPicPr>
            <a:picLocks noChangeAspect="1"/>
          </p:cNvPicPr>
          <p:nvPr userDrawn="1"/>
        </p:nvPicPr>
        <p:blipFill>
          <a:blip r:embed="rId3"/>
          <a:stretch>
            <a:fillRect/>
          </a:stretch>
        </p:blipFill>
        <p:spPr>
          <a:xfrm>
            <a:off x="10924032" y="5749798"/>
            <a:ext cx="1072896" cy="1071626"/>
          </a:xfrm>
          <a:prstGeom prst="rect">
            <a:avLst/>
          </a:prstGeom>
        </p:spPr>
      </p:pic>
    </p:spTree>
    <p:extLst>
      <p:ext uri="{BB962C8B-B14F-4D97-AF65-F5344CB8AC3E}">
        <p14:creationId xmlns:p14="http://schemas.microsoft.com/office/powerpoint/2010/main" val="341411021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userDrawn="1">
  <p:cSld name="Key statement black">
    <p:bg>
      <p:bgPr>
        <a:solidFill>
          <a:schemeClr val="tx1"/>
        </a:solidFill>
        <a:effectLst/>
      </p:bgPr>
    </p:bg>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501651" y="1628775"/>
            <a:ext cx="9277349" cy="4752975"/>
          </a:xfrm>
          <a:prstGeom prst="rect">
            <a:avLst/>
          </a:prstGeom>
        </p:spPr>
        <p:txBody>
          <a:bodyPr>
            <a:noAutofit/>
          </a:bodyPr>
          <a:lstStyle>
            <a:lvl1pPr>
              <a:spcBef>
                <a:spcPts val="3600"/>
              </a:spcBef>
              <a:defRPr sz="2800">
                <a:solidFill>
                  <a:schemeClr val="bg1"/>
                </a:solidFill>
              </a:defRPr>
            </a:lvl1pPr>
            <a:lvl2pPr marL="457200" indent="-457200">
              <a:defRPr sz="3000">
                <a:solidFill>
                  <a:schemeClr val="bg2"/>
                </a:solidFill>
              </a:defRPr>
            </a:lvl2pPr>
            <a:lvl3pPr>
              <a:defRPr sz="3000">
                <a:solidFill>
                  <a:schemeClr val="bg2"/>
                </a:solidFill>
              </a:defRPr>
            </a:lvl3pPr>
            <a:lvl4pPr>
              <a:defRPr sz="3000">
                <a:solidFill>
                  <a:schemeClr val="bg2"/>
                </a:solidFill>
              </a:defRPr>
            </a:lvl4pPr>
            <a:lvl5pPr>
              <a:defRPr sz="3000">
                <a:solidFill>
                  <a:schemeClr val="bg2"/>
                </a:solidFill>
              </a:defRPr>
            </a:lvl5pPr>
          </a:lstStyle>
          <a:p>
            <a:pPr lvl="0"/>
            <a:r>
              <a:rPr lang="en-US" noProof="0"/>
              <a:t>Edit Master text styles</a:t>
            </a:r>
          </a:p>
        </p:txBody>
      </p:sp>
      <p:sp>
        <p:nvSpPr>
          <p:cNvPr id="12" name="TextBox 11"/>
          <p:cNvSpPr txBox="1"/>
          <p:nvPr userDrawn="1"/>
        </p:nvSpPr>
        <p:spPr>
          <a:xfrm>
            <a:off x="11382377" y="6477001"/>
            <a:ext cx="307975" cy="100027"/>
          </a:xfrm>
          <a:prstGeom prst="rect">
            <a:avLst/>
          </a:prstGeom>
          <a:noFill/>
        </p:spPr>
        <p:txBody>
          <a:bodyPr wrap="square" lIns="0" tIns="0" rIns="0" bIns="0" rtlCol="0">
            <a:spAutoFit/>
          </a:bodyPr>
          <a:lstStyle/>
          <a:p>
            <a:pPr marL="0" indent="0" algn="r">
              <a:spcBef>
                <a:spcPts val="600"/>
              </a:spcBef>
              <a:buSzPct val="100000"/>
              <a:buFont typeface="Arial"/>
              <a:buNone/>
            </a:pPr>
            <a:fld id="{C58DF478-B544-4ED8-9ED4-6A2648E2D233}" type="slidenum">
              <a:rPr lang="en-US" sz="650" noProof="0" smtClean="0">
                <a:solidFill>
                  <a:schemeClr val="bg1"/>
                </a:solidFill>
              </a:rPr>
              <a:pPr marL="0" indent="0" algn="r">
                <a:spcBef>
                  <a:spcPts val="600"/>
                </a:spcBef>
                <a:buSzPct val="100000"/>
                <a:buFont typeface="Arial"/>
                <a:buNone/>
              </a:pPr>
              <a:t>‹#›</a:t>
            </a:fld>
            <a:endParaRPr lang="en-US" sz="650" noProof="0" dirty="0">
              <a:solidFill>
                <a:schemeClr val="bg1"/>
              </a:solidFill>
            </a:endParaRPr>
          </a:p>
        </p:txBody>
      </p:sp>
    </p:spTree>
    <p:extLst>
      <p:ext uri="{BB962C8B-B14F-4D97-AF65-F5344CB8AC3E}">
        <p14:creationId xmlns:p14="http://schemas.microsoft.com/office/powerpoint/2010/main" val="2786092209"/>
      </p:ext>
    </p:extLst>
  </p:cSld>
  <p:clrMapOvr>
    <a:masterClrMapping/>
  </p:clrMapOvr>
  <p:transition>
    <p:fade/>
  </p:transition>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2786B026-82A1-8A4C-8BB6-B639D7FED03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16CECC90-0376-4C47-8809-0715E03B8B7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6E71BD14-4DA4-9148-A3D8-BBECAC371D1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FDF8265-59D3-854A-82AD-9EF52A695324}" type="datetimeFigureOut">
              <a:rPr lang="es-ES" smtClean="0"/>
              <a:t>27/10/2022</a:t>
            </a:fld>
            <a:endParaRPr lang="es-ES" dirty="0"/>
          </a:p>
        </p:txBody>
      </p:sp>
      <p:sp>
        <p:nvSpPr>
          <p:cNvPr id="5" name="Marcador de pie de página 4">
            <a:extLst>
              <a:ext uri="{FF2B5EF4-FFF2-40B4-BE49-F238E27FC236}">
                <a16:creationId xmlns:a16="http://schemas.microsoft.com/office/drawing/2014/main" id="{ECB96855-863E-4848-8E8B-99D59D600A5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ES" dirty="0"/>
          </a:p>
        </p:txBody>
      </p:sp>
      <p:sp>
        <p:nvSpPr>
          <p:cNvPr id="6" name="Marcador de número de diapositiva 5">
            <a:extLst>
              <a:ext uri="{FF2B5EF4-FFF2-40B4-BE49-F238E27FC236}">
                <a16:creationId xmlns:a16="http://schemas.microsoft.com/office/drawing/2014/main" id="{95220149-8E88-4945-8156-CA6DAC9E8CA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B98EF65-DEE6-EE48-969B-BCAF9ABE5AE5}" type="slidenum">
              <a:rPr lang="es-ES" smtClean="0"/>
              <a:t>‹#›</a:t>
            </a:fld>
            <a:endParaRPr lang="es-ES" dirty="0"/>
          </a:p>
        </p:txBody>
      </p:sp>
    </p:spTree>
    <p:extLst>
      <p:ext uri="{BB962C8B-B14F-4D97-AF65-F5344CB8AC3E}">
        <p14:creationId xmlns:p14="http://schemas.microsoft.com/office/powerpoint/2010/main" val="402540017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3.xml"/><Relationship Id="rId1" Type="http://schemas.openxmlformats.org/officeDocument/2006/relationships/themeOverride" Target="../theme/themeOverride7.xml"/></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3.xml"/><Relationship Id="rId1" Type="http://schemas.openxmlformats.org/officeDocument/2006/relationships/themeOverride" Target="../theme/themeOverride8.xml"/></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3.xml"/><Relationship Id="rId1" Type="http://schemas.openxmlformats.org/officeDocument/2006/relationships/themeOverride" Target="../theme/themeOverride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3.xml"/><Relationship Id="rId1" Type="http://schemas.openxmlformats.org/officeDocument/2006/relationships/themeOverride" Target="../theme/themeOverride1.xml"/></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3.xml"/><Relationship Id="rId1" Type="http://schemas.openxmlformats.org/officeDocument/2006/relationships/themeOverride" Target="../theme/themeOverride2.xml"/></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3.xml"/><Relationship Id="rId1" Type="http://schemas.openxmlformats.org/officeDocument/2006/relationships/themeOverride" Target="../theme/themeOverride3.xml"/></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3.xml"/><Relationship Id="rId1" Type="http://schemas.openxmlformats.org/officeDocument/2006/relationships/themeOverride" Target="../theme/themeOverride4.xml"/></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3.xml"/><Relationship Id="rId1" Type="http://schemas.openxmlformats.org/officeDocument/2006/relationships/themeOverride" Target="../theme/themeOverride5.xml"/></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3.xml"/><Relationship Id="rId1" Type="http://schemas.openxmlformats.org/officeDocument/2006/relationships/themeOverride" Target="../theme/themeOverride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ítulo 1"/>
          <p:cNvSpPr>
            <a:spLocks noGrp="1"/>
          </p:cNvSpPr>
          <p:nvPr>
            <p:ph type="ctrTitle"/>
          </p:nvPr>
        </p:nvSpPr>
        <p:spPr/>
        <p:txBody>
          <a:bodyPr>
            <a:normAutofit/>
          </a:bodyPr>
          <a:lstStyle/>
          <a:p>
            <a:pPr algn="just"/>
            <a:r>
              <a:rPr lang="en-US" altLang="es-ES" dirty="0"/>
              <a:t>FISCALIDAD DE LAS START-UPS</a:t>
            </a:r>
          </a:p>
        </p:txBody>
      </p:sp>
      <p:sp>
        <p:nvSpPr>
          <p:cNvPr id="9219" name="Subtítulo 7"/>
          <p:cNvSpPr>
            <a:spLocks noGrp="1"/>
          </p:cNvSpPr>
          <p:nvPr>
            <p:ph type="subTitle" idx="10"/>
          </p:nvPr>
        </p:nvSpPr>
        <p:spPr>
          <a:xfrm>
            <a:off x="4889500" y="4143187"/>
            <a:ext cx="6794500" cy="779463"/>
          </a:xfrm>
        </p:spPr>
        <p:txBody>
          <a:bodyPr/>
          <a:lstStyle/>
          <a:p>
            <a:r>
              <a:rPr lang="en-US" altLang="es-ES" sz="2000" dirty="0"/>
              <a:t>Adolfo Gutiérrez de Gandarilla Grajales</a:t>
            </a:r>
          </a:p>
          <a:p>
            <a:r>
              <a:rPr lang="en-US" altLang="es-ES" sz="2000" dirty="0"/>
              <a:t>Socio de Deloitte Legal</a:t>
            </a:r>
          </a:p>
        </p:txBody>
      </p:sp>
      <p:sp>
        <p:nvSpPr>
          <p:cNvPr id="4" name="Subtítulo 7">
            <a:extLst>
              <a:ext uri="{FF2B5EF4-FFF2-40B4-BE49-F238E27FC236}">
                <a16:creationId xmlns:a16="http://schemas.microsoft.com/office/drawing/2014/main" id="{532B9FAF-7920-4A18-A42D-3498A86C9ADA}"/>
              </a:ext>
            </a:extLst>
          </p:cNvPr>
          <p:cNvSpPr txBox="1">
            <a:spLocks/>
          </p:cNvSpPr>
          <p:nvPr/>
        </p:nvSpPr>
        <p:spPr>
          <a:xfrm>
            <a:off x="4890247" y="5060864"/>
            <a:ext cx="6794500" cy="779463"/>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2800" kern="1200" baseline="0">
                <a:solidFill>
                  <a:schemeClr val="bg1"/>
                </a:solidFill>
                <a:latin typeface="Montserrat Medium"/>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400" kern="1200">
                <a:solidFill>
                  <a:schemeClr val="tx1"/>
                </a:solidFill>
                <a:latin typeface="Montserra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2400" kern="1200">
                <a:solidFill>
                  <a:schemeClr val="tx1"/>
                </a:solidFill>
                <a:latin typeface="Montserra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2400" kern="1200">
                <a:solidFill>
                  <a:schemeClr val="tx1"/>
                </a:solidFill>
                <a:latin typeface="Montserra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2400" kern="1200">
                <a:solidFill>
                  <a:schemeClr val="tx1"/>
                </a:solidFill>
                <a:latin typeface="Montserra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altLang="es-ES" sz="1600" dirty="0"/>
              <a:t>Octubre de 2022</a:t>
            </a:r>
          </a:p>
        </p:txBody>
      </p:sp>
    </p:spTree>
    <p:extLst>
      <p:ext uri="{BB962C8B-B14F-4D97-AF65-F5344CB8AC3E}">
        <p14:creationId xmlns:p14="http://schemas.microsoft.com/office/powerpoint/2010/main" val="173456942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002060"/>
        </a:solidFill>
        <a:effectLst/>
      </p:bgPr>
    </p:bg>
    <p:spTree>
      <p:nvGrpSpPr>
        <p:cNvPr id="1" name=""/>
        <p:cNvGrpSpPr/>
        <p:nvPr/>
      </p:nvGrpSpPr>
      <p:grpSpPr>
        <a:xfrm>
          <a:off x="0" y="0"/>
          <a:ext cx="0" cy="0"/>
          <a:chOff x="0" y="0"/>
          <a:chExt cx="0" cy="0"/>
        </a:xfrm>
      </p:grpSpPr>
      <p:sp>
        <p:nvSpPr>
          <p:cNvPr id="12" name="Title 1">
            <a:extLst>
              <a:ext uri="{FF2B5EF4-FFF2-40B4-BE49-F238E27FC236}">
                <a16:creationId xmlns:a16="http://schemas.microsoft.com/office/drawing/2014/main" id="{5CEA7F10-3205-4767-B8EB-BF2714140211}"/>
              </a:ext>
            </a:extLst>
          </p:cNvPr>
          <p:cNvSpPr txBox="1">
            <a:spLocks/>
          </p:cNvSpPr>
          <p:nvPr/>
        </p:nvSpPr>
        <p:spPr bwMode="gray">
          <a:xfrm>
            <a:off x="722978" y="339006"/>
            <a:ext cx="10478422" cy="274249"/>
          </a:xfrm>
          <a:prstGeom prst="rect">
            <a:avLst/>
          </a:prstGeom>
        </p:spPr>
        <p:txBody>
          <a:bodyPr vert="horz" lIns="0" tIns="0" rIns="0" bIns="0" rtlCol="0" anchor="t" anchorCtr="0">
            <a:noAutofit/>
          </a:bodyPr>
          <a:lstStyle>
            <a:lvl1pPr algn="l" defTabSz="914400" rtl="0" eaLnBrk="1" latinLnBrk="0" hangingPunct="1">
              <a:spcBef>
                <a:spcPct val="0"/>
              </a:spcBef>
              <a:buNone/>
              <a:defRPr sz="2000" kern="1200">
                <a:solidFill>
                  <a:schemeClr val="tx1"/>
                </a:solidFill>
                <a:latin typeface="+mj-lt"/>
                <a:ea typeface="+mj-ea"/>
                <a:cs typeface="+mj-cs"/>
              </a:defRPr>
            </a:lvl1pPr>
          </a:lstStyle>
          <a:p>
            <a:pPr defTabSz="2166502"/>
            <a:r>
              <a:rPr lang="es-ES" b="1" dirty="0">
                <a:solidFill>
                  <a:srgbClr val="FFFF00"/>
                </a:solidFill>
                <a:latin typeface="Montserrat" panose="00000500000000000000" pitchFamily="2" charset="0"/>
                <a:ea typeface="Open Sans" panose="020B0606030504020204" pitchFamily="34" charset="0"/>
                <a:cs typeface="Open Sans" panose="020B0606030504020204" pitchFamily="34" charset="0"/>
              </a:rPr>
              <a:t>4) Tributación en el Impuesto sobre la Renta de las Personas Físicas (IRPF)</a:t>
            </a:r>
            <a:endParaRPr lang="es-ES_tradnl" b="1" i="1"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 name="Text Placeholder 5">
            <a:extLst>
              <a:ext uri="{FF2B5EF4-FFF2-40B4-BE49-F238E27FC236}">
                <a16:creationId xmlns:a16="http://schemas.microsoft.com/office/drawing/2014/main" id="{56912D80-E969-43AE-89E7-CDF29C7D3F98}"/>
              </a:ext>
            </a:extLst>
          </p:cNvPr>
          <p:cNvSpPr txBox="1">
            <a:spLocks/>
          </p:cNvSpPr>
          <p:nvPr/>
        </p:nvSpPr>
        <p:spPr>
          <a:xfrm>
            <a:off x="722978" y="867262"/>
            <a:ext cx="5095037" cy="1000274"/>
          </a:xfrm>
          <a:prstGeom prst="rect">
            <a:avLst/>
          </a:prstGeom>
          <a:noFill/>
        </p:spPr>
        <p:txBody>
          <a:bodyPr wrap="square" lIns="0" tIns="0" rIns="0" bIns="0">
            <a:spAutoFit/>
          </a:bodyPr>
          <a:lstStyle>
            <a:defPPr>
              <a:defRPr lang="en-US"/>
            </a:defPPr>
            <a:lvl1pPr indent="0" defTabSz="957263" fontAlgn="base">
              <a:lnSpc>
                <a:spcPct val="100000"/>
              </a:lnSpc>
              <a:spcBef>
                <a:spcPts val="400"/>
              </a:spcBef>
              <a:spcAft>
                <a:spcPts val="0"/>
              </a:spcAft>
              <a:buFont typeface="Arial" charset="0"/>
              <a:defRPr sz="1400">
                <a:solidFill>
                  <a:schemeClr val="tx2"/>
                </a:solidFill>
              </a:defRPr>
            </a:lvl1pPr>
            <a:lvl2pPr marL="114300" lvl="1" indent="-114300" defTabSz="957263" fontAlgn="base">
              <a:lnSpc>
                <a:spcPct val="100000"/>
              </a:lnSpc>
              <a:spcBef>
                <a:spcPts val="600"/>
              </a:spcBef>
              <a:spcAft>
                <a:spcPts val="0"/>
              </a:spcAft>
              <a:buSzPct val="100000"/>
              <a:buFont typeface="Arial"/>
              <a:buChar char="•"/>
              <a:defRPr sz="1000">
                <a:solidFill>
                  <a:schemeClr val="bg1"/>
                </a:solidFill>
                <a:ea typeface="+mj-ea"/>
                <a:cs typeface="+mj-cs"/>
              </a:defRPr>
            </a:lvl2pPr>
            <a:lvl3pPr marL="254000" lvl="2" indent="-114300" defTabSz="957263" fontAlgn="base">
              <a:lnSpc>
                <a:spcPct val="100000"/>
              </a:lnSpc>
              <a:spcBef>
                <a:spcPts val="600"/>
              </a:spcBef>
              <a:spcAft>
                <a:spcPts val="0"/>
              </a:spcAft>
              <a:buSzPct val="100000"/>
              <a:buFont typeface="Arial"/>
              <a:buChar char="−"/>
              <a:defRPr sz="1000">
                <a:solidFill>
                  <a:schemeClr val="bg1"/>
                </a:solidFill>
                <a:ea typeface="+mj-ea"/>
                <a:cs typeface="+mj-cs"/>
              </a:defRPr>
            </a:lvl3pPr>
            <a:lvl4pPr marL="540000" indent="-180000" defTabSz="957263" fontAlgn="base">
              <a:lnSpc>
                <a:spcPct val="100000"/>
              </a:lnSpc>
              <a:spcBef>
                <a:spcPts val="400"/>
              </a:spcBef>
              <a:spcAft>
                <a:spcPts val="0"/>
              </a:spcAft>
              <a:buFont typeface="Arial" charset="0"/>
              <a:buChar char="•"/>
              <a:defRPr sz="1200">
                <a:solidFill>
                  <a:schemeClr val="tx2"/>
                </a:solidFill>
                <a:ea typeface="+mj-ea"/>
                <a:cs typeface="+mj-cs"/>
              </a:defRPr>
            </a:lvl4pPr>
            <a:lvl5pPr marL="720000" indent="-179388" defTabSz="957263" fontAlgn="base">
              <a:lnSpc>
                <a:spcPct val="100000"/>
              </a:lnSpc>
              <a:spcBef>
                <a:spcPts val="400"/>
              </a:spcBef>
              <a:spcAft>
                <a:spcPts val="0"/>
              </a:spcAft>
              <a:buFont typeface="Arial" charset="0"/>
              <a:buChar char="‒"/>
              <a:defRPr sz="1200">
                <a:solidFill>
                  <a:schemeClr val="tx2"/>
                </a:solidFill>
                <a:ea typeface="+mj-ea"/>
                <a:cs typeface="+mj-cs"/>
              </a:defRPr>
            </a:lvl5pPr>
            <a:lvl6pPr marL="900000" indent="-180000" defTabSz="859512">
              <a:lnSpc>
                <a:spcPct val="100000"/>
              </a:lnSpc>
              <a:spcBef>
                <a:spcPts val="400"/>
              </a:spcBef>
              <a:spcAft>
                <a:spcPts val="0"/>
              </a:spcAft>
              <a:buFont typeface="Arial" pitchFamily="34" charset="0"/>
              <a:buChar char="•"/>
              <a:defRPr sz="1200" baseline="0">
                <a:solidFill>
                  <a:schemeClr val="accent1"/>
                </a:solidFill>
              </a:defRPr>
            </a:lvl6pPr>
            <a:lvl7pPr marL="1080000" indent="-180000" defTabSz="859512">
              <a:lnSpc>
                <a:spcPct val="100000"/>
              </a:lnSpc>
              <a:spcBef>
                <a:spcPts val="400"/>
              </a:spcBef>
              <a:spcAft>
                <a:spcPts val="0"/>
              </a:spcAft>
              <a:buFont typeface="Arial" pitchFamily="34" charset="0"/>
              <a:buChar char="‒"/>
              <a:defRPr sz="1200">
                <a:solidFill>
                  <a:schemeClr val="accent1"/>
                </a:solidFill>
              </a:defRPr>
            </a:lvl7pPr>
            <a:lvl8pPr marL="1260000" indent="-180000" defTabSz="859512">
              <a:lnSpc>
                <a:spcPct val="100000"/>
              </a:lnSpc>
              <a:spcBef>
                <a:spcPts val="400"/>
              </a:spcBef>
              <a:spcAft>
                <a:spcPts val="0"/>
              </a:spcAft>
              <a:buFont typeface="Arial" pitchFamily="34" charset="0"/>
              <a:buChar char="•"/>
              <a:defRPr sz="1200">
                <a:solidFill>
                  <a:schemeClr val="accent1"/>
                </a:solidFill>
              </a:defRPr>
            </a:lvl8pPr>
            <a:lvl9pPr marL="1440000" indent="-180000" defTabSz="859512">
              <a:lnSpc>
                <a:spcPct val="100000"/>
              </a:lnSpc>
              <a:spcBef>
                <a:spcPts val="400"/>
              </a:spcBef>
              <a:spcAft>
                <a:spcPts val="0"/>
              </a:spcAft>
              <a:buFont typeface="Arial" pitchFamily="34" charset="0"/>
              <a:buChar char="‒"/>
              <a:defRPr sz="1200">
                <a:solidFill>
                  <a:schemeClr val="accent1"/>
                </a:solidFill>
              </a:defRPr>
            </a:lvl9pPr>
          </a:lstStyle>
          <a:p>
            <a:pPr marL="0" lvl="1" indent="0" algn="just">
              <a:buNone/>
            </a:pPr>
            <a:r>
              <a:rPr lang="es-ES" b="1" u="sng" dirty="0">
                <a:latin typeface="Montserrat" panose="00000500000000000000" pitchFamily="2" charset="0"/>
                <a:ea typeface="Open Sans" panose="020B0606030504020204" pitchFamily="34" charset="0"/>
                <a:cs typeface="Open Sans" panose="020B0606030504020204" pitchFamily="34" charset="0"/>
              </a:rPr>
              <a:t>Beneficios fiscales - IRPF.</a:t>
            </a:r>
          </a:p>
          <a:p>
            <a:pPr marL="228600" lvl="1" indent="-228600" algn="just">
              <a:buFont typeface="+mj-lt"/>
              <a:buAutoNum type="arabicParenR"/>
            </a:pPr>
            <a:r>
              <a:rPr lang="es-ES" dirty="0">
                <a:latin typeface="Montserrat" panose="00000500000000000000" pitchFamily="2" charset="0"/>
                <a:ea typeface="Open Sans" panose="020B0606030504020204" pitchFamily="34" charset="0"/>
                <a:cs typeface="Open Sans" panose="020B0606030504020204" pitchFamily="34" charset="0"/>
              </a:rPr>
              <a:t>Deducción en la cuota íntegra por inversión en empresas de nueva o reciente creación.</a:t>
            </a:r>
          </a:p>
          <a:p>
            <a:pPr marL="228600" lvl="1" indent="-228600" algn="just">
              <a:buFont typeface="+mj-lt"/>
              <a:buAutoNum type="arabicParenR"/>
            </a:pPr>
            <a:r>
              <a:rPr lang="es-ES" dirty="0">
                <a:latin typeface="Montserrat" panose="00000500000000000000" pitchFamily="2" charset="0"/>
                <a:ea typeface="Open Sans" panose="020B0606030504020204" pitchFamily="34" charset="0"/>
                <a:cs typeface="Open Sans" panose="020B0606030504020204" pitchFamily="34" charset="0"/>
              </a:rPr>
              <a:t>Exención por reinversión en empresas de nueva o reciente creación.</a:t>
            </a:r>
          </a:p>
          <a:p>
            <a:pPr marL="139700" lvl="2" indent="0" algn="just">
              <a:buNone/>
            </a:pPr>
            <a:endParaRPr lang="es-ES" b="1" u="sng" dirty="0">
              <a:latin typeface="Montserrat" panose="00000500000000000000" pitchFamily="2" charset="0"/>
              <a:ea typeface="Open Sans" panose="020B0606030504020204" pitchFamily="34" charset="0"/>
              <a:cs typeface="Open Sans" panose="020B0606030504020204" pitchFamily="34" charset="0"/>
            </a:endParaRPr>
          </a:p>
        </p:txBody>
      </p:sp>
      <p:sp>
        <p:nvSpPr>
          <p:cNvPr id="11" name="Text Placeholder 5">
            <a:extLst>
              <a:ext uri="{FF2B5EF4-FFF2-40B4-BE49-F238E27FC236}">
                <a16:creationId xmlns:a16="http://schemas.microsoft.com/office/drawing/2014/main" id="{35ADDF96-D08F-424F-9A15-C82C04E95918}"/>
              </a:ext>
            </a:extLst>
          </p:cNvPr>
          <p:cNvSpPr txBox="1">
            <a:spLocks/>
          </p:cNvSpPr>
          <p:nvPr/>
        </p:nvSpPr>
        <p:spPr>
          <a:xfrm>
            <a:off x="6232469" y="867262"/>
            <a:ext cx="5095037" cy="5001369"/>
          </a:xfrm>
          <a:prstGeom prst="rect">
            <a:avLst/>
          </a:prstGeom>
          <a:noFill/>
        </p:spPr>
        <p:txBody>
          <a:bodyPr wrap="square" lIns="0" tIns="0" rIns="0" bIns="0">
            <a:spAutoFit/>
          </a:bodyPr>
          <a:lstStyle>
            <a:defPPr>
              <a:defRPr lang="en-US"/>
            </a:defPPr>
            <a:lvl1pPr indent="0" defTabSz="957263" fontAlgn="base">
              <a:lnSpc>
                <a:spcPct val="100000"/>
              </a:lnSpc>
              <a:spcBef>
                <a:spcPts val="400"/>
              </a:spcBef>
              <a:spcAft>
                <a:spcPts val="0"/>
              </a:spcAft>
              <a:buFont typeface="Arial" charset="0"/>
              <a:defRPr sz="1400">
                <a:solidFill>
                  <a:schemeClr val="tx2"/>
                </a:solidFill>
              </a:defRPr>
            </a:lvl1pPr>
            <a:lvl2pPr marL="114300" lvl="1" indent="-114300" defTabSz="957263" fontAlgn="base">
              <a:lnSpc>
                <a:spcPct val="100000"/>
              </a:lnSpc>
              <a:spcBef>
                <a:spcPts val="600"/>
              </a:spcBef>
              <a:spcAft>
                <a:spcPts val="0"/>
              </a:spcAft>
              <a:buSzPct val="100000"/>
              <a:buFont typeface="Arial"/>
              <a:buChar char="•"/>
              <a:defRPr sz="1000">
                <a:solidFill>
                  <a:schemeClr val="bg1"/>
                </a:solidFill>
                <a:ea typeface="+mj-ea"/>
                <a:cs typeface="+mj-cs"/>
              </a:defRPr>
            </a:lvl2pPr>
            <a:lvl3pPr marL="254000" lvl="2" indent="-114300" defTabSz="957263" fontAlgn="base">
              <a:lnSpc>
                <a:spcPct val="100000"/>
              </a:lnSpc>
              <a:spcBef>
                <a:spcPts val="600"/>
              </a:spcBef>
              <a:spcAft>
                <a:spcPts val="0"/>
              </a:spcAft>
              <a:buSzPct val="100000"/>
              <a:buFont typeface="Arial"/>
              <a:buChar char="−"/>
              <a:defRPr sz="1000">
                <a:solidFill>
                  <a:schemeClr val="bg1"/>
                </a:solidFill>
                <a:ea typeface="+mj-ea"/>
                <a:cs typeface="+mj-cs"/>
              </a:defRPr>
            </a:lvl3pPr>
            <a:lvl4pPr marL="540000" indent="-180000" defTabSz="957263" fontAlgn="base">
              <a:lnSpc>
                <a:spcPct val="100000"/>
              </a:lnSpc>
              <a:spcBef>
                <a:spcPts val="400"/>
              </a:spcBef>
              <a:spcAft>
                <a:spcPts val="0"/>
              </a:spcAft>
              <a:buFont typeface="Arial" charset="0"/>
              <a:buChar char="•"/>
              <a:defRPr sz="1200">
                <a:solidFill>
                  <a:schemeClr val="tx2"/>
                </a:solidFill>
                <a:ea typeface="+mj-ea"/>
                <a:cs typeface="+mj-cs"/>
              </a:defRPr>
            </a:lvl4pPr>
            <a:lvl5pPr marL="720000" indent="-179388" defTabSz="957263" fontAlgn="base">
              <a:lnSpc>
                <a:spcPct val="100000"/>
              </a:lnSpc>
              <a:spcBef>
                <a:spcPts val="400"/>
              </a:spcBef>
              <a:spcAft>
                <a:spcPts val="0"/>
              </a:spcAft>
              <a:buFont typeface="Arial" charset="0"/>
              <a:buChar char="‒"/>
              <a:defRPr sz="1200">
                <a:solidFill>
                  <a:schemeClr val="tx2"/>
                </a:solidFill>
                <a:ea typeface="+mj-ea"/>
                <a:cs typeface="+mj-cs"/>
              </a:defRPr>
            </a:lvl5pPr>
            <a:lvl6pPr marL="900000" indent="-180000" defTabSz="859512">
              <a:lnSpc>
                <a:spcPct val="100000"/>
              </a:lnSpc>
              <a:spcBef>
                <a:spcPts val="400"/>
              </a:spcBef>
              <a:spcAft>
                <a:spcPts val="0"/>
              </a:spcAft>
              <a:buFont typeface="Arial" pitchFamily="34" charset="0"/>
              <a:buChar char="•"/>
              <a:defRPr sz="1200" baseline="0">
                <a:solidFill>
                  <a:schemeClr val="accent1"/>
                </a:solidFill>
              </a:defRPr>
            </a:lvl6pPr>
            <a:lvl7pPr marL="1080000" indent="-180000" defTabSz="859512">
              <a:lnSpc>
                <a:spcPct val="100000"/>
              </a:lnSpc>
              <a:spcBef>
                <a:spcPts val="400"/>
              </a:spcBef>
              <a:spcAft>
                <a:spcPts val="0"/>
              </a:spcAft>
              <a:buFont typeface="Arial" pitchFamily="34" charset="0"/>
              <a:buChar char="‒"/>
              <a:defRPr sz="1200">
                <a:solidFill>
                  <a:schemeClr val="accent1"/>
                </a:solidFill>
              </a:defRPr>
            </a:lvl7pPr>
            <a:lvl8pPr marL="1260000" indent="-180000" defTabSz="859512">
              <a:lnSpc>
                <a:spcPct val="100000"/>
              </a:lnSpc>
              <a:spcBef>
                <a:spcPts val="400"/>
              </a:spcBef>
              <a:spcAft>
                <a:spcPts val="0"/>
              </a:spcAft>
              <a:buFont typeface="Arial" pitchFamily="34" charset="0"/>
              <a:buChar char="•"/>
              <a:defRPr sz="1200">
                <a:solidFill>
                  <a:schemeClr val="accent1"/>
                </a:solidFill>
              </a:defRPr>
            </a:lvl8pPr>
            <a:lvl9pPr marL="1440000" indent="-180000" defTabSz="859512">
              <a:lnSpc>
                <a:spcPct val="100000"/>
              </a:lnSpc>
              <a:spcBef>
                <a:spcPts val="400"/>
              </a:spcBef>
              <a:spcAft>
                <a:spcPts val="0"/>
              </a:spcAft>
              <a:buFont typeface="Arial" pitchFamily="34" charset="0"/>
              <a:buChar char="‒"/>
              <a:defRPr sz="1200">
                <a:solidFill>
                  <a:schemeClr val="accent1"/>
                </a:solidFill>
              </a:defRPr>
            </a:lvl9pPr>
          </a:lstStyle>
          <a:p>
            <a:pPr marL="228600" lvl="1" indent="-228600" algn="just">
              <a:buFont typeface="+mj-lt"/>
              <a:buAutoNum type="arabicParenR" startAt="2"/>
            </a:pPr>
            <a:r>
              <a:rPr lang="es-ES" b="1" u="sng" dirty="0">
                <a:latin typeface="Montserrat" panose="00000500000000000000" pitchFamily="2" charset="0"/>
                <a:ea typeface="Open Sans" panose="020B0606030504020204" pitchFamily="34" charset="0"/>
                <a:cs typeface="Open Sans" panose="020B0606030504020204" pitchFamily="34" charset="0"/>
              </a:rPr>
              <a:t>Exención por reinversión en empresas de nueva o reciente creación :</a:t>
            </a:r>
          </a:p>
          <a:p>
            <a:pPr lvl="1" algn="just">
              <a:buFont typeface="Wingdings" panose="05000000000000000000" pitchFamily="2" charset="2"/>
              <a:buChar char="v"/>
            </a:pPr>
            <a:r>
              <a:rPr lang="es-ES" dirty="0">
                <a:latin typeface="Montserrat" panose="00000500000000000000" pitchFamily="2" charset="0"/>
                <a:ea typeface="Open Sans" panose="020B0606030504020204" pitchFamily="34" charset="0"/>
                <a:cs typeface="Open Sans" panose="020B0606030504020204" pitchFamily="34" charset="0"/>
              </a:rPr>
              <a:t>Podrán excluirse de gravamen las ganancias patrimoniales que se pongan de manifiesto con ocasión de la transmisión de acciones o participaciones por las que se hubiera practicado la anterior deducción.</a:t>
            </a:r>
          </a:p>
          <a:p>
            <a:pPr lvl="1" algn="just">
              <a:buFont typeface="Wingdings" panose="05000000000000000000" pitchFamily="2" charset="2"/>
              <a:buChar char="v"/>
            </a:pPr>
            <a:r>
              <a:rPr lang="es-ES" dirty="0">
                <a:latin typeface="Montserrat" panose="00000500000000000000" pitchFamily="2" charset="0"/>
                <a:ea typeface="Open Sans" panose="020B0606030504020204" pitchFamily="34" charset="0"/>
                <a:cs typeface="Open Sans" panose="020B0606030504020204" pitchFamily="34" charset="0"/>
              </a:rPr>
              <a:t>Requisitos:</a:t>
            </a:r>
          </a:p>
          <a:p>
            <a:pPr marL="425450" lvl="2" indent="-285750" algn="just">
              <a:buFont typeface="+mj-lt"/>
              <a:buAutoNum type="romanLcPeriod"/>
            </a:pPr>
            <a:r>
              <a:rPr lang="es-ES" dirty="0">
                <a:latin typeface="Montserrat" panose="00000500000000000000" pitchFamily="2" charset="0"/>
                <a:ea typeface="Open Sans" panose="020B0606030504020204" pitchFamily="34" charset="0"/>
                <a:cs typeface="Open Sans" panose="020B0606030504020204" pitchFamily="34" charset="0"/>
              </a:rPr>
              <a:t>Para la entidad (cuyas acciones o participaciones se adquieran): </a:t>
            </a:r>
          </a:p>
          <a:p>
            <a:pPr marL="711450" lvl="3" indent="-285750" algn="just">
              <a:buFont typeface="+mj-lt"/>
              <a:buAutoNum type="alphaLcPeriod"/>
            </a:pPr>
            <a:r>
              <a:rPr lang="es-ES" sz="1000" dirty="0">
                <a:solidFill>
                  <a:schemeClr val="bg1"/>
                </a:solidFill>
                <a:latin typeface="Montserrat" panose="00000500000000000000" pitchFamily="2" charset="0"/>
                <a:ea typeface="Open Sans" panose="020B0606030504020204" pitchFamily="34" charset="0"/>
                <a:cs typeface="Open Sans" panose="020B0606030504020204" pitchFamily="34" charset="0"/>
              </a:rPr>
              <a:t>Debe cumplir con los requisitos para aplicar la deducción por inversión en empresas de nueva o reciente creación (anterior diapositiva).</a:t>
            </a:r>
          </a:p>
          <a:p>
            <a:pPr marL="711450" lvl="3" indent="-285750" algn="just">
              <a:buFont typeface="+mj-lt"/>
              <a:buAutoNum type="alphaLcPeriod"/>
            </a:pPr>
            <a:r>
              <a:rPr lang="es-ES" sz="1000" dirty="0">
                <a:solidFill>
                  <a:schemeClr val="bg1"/>
                </a:solidFill>
                <a:latin typeface="Montserrat" panose="00000500000000000000" pitchFamily="2" charset="0"/>
                <a:ea typeface="Open Sans" panose="020B0606030504020204" pitchFamily="34" charset="0"/>
                <a:cs typeface="Open Sans" panose="020B0606030504020204" pitchFamily="34" charset="0"/>
              </a:rPr>
              <a:t>Deberá expedir un certificado al contribuyente en el que se indique el cumplimiento de los requisitos.</a:t>
            </a:r>
          </a:p>
          <a:p>
            <a:pPr marL="711450" lvl="3" indent="-285750" algn="just">
              <a:buFont typeface="+mj-lt"/>
              <a:buAutoNum type="alphaLcPeriod"/>
            </a:pPr>
            <a:r>
              <a:rPr lang="es-ES" sz="1000" dirty="0">
                <a:solidFill>
                  <a:schemeClr val="bg1"/>
                </a:solidFill>
                <a:latin typeface="Montserrat" panose="00000500000000000000" pitchFamily="2" charset="0"/>
                <a:ea typeface="Open Sans" panose="020B0606030504020204" pitchFamily="34" charset="0"/>
                <a:cs typeface="Open Sans" panose="020B0606030504020204" pitchFamily="34" charset="0"/>
              </a:rPr>
              <a:t>Deben presentar una declaración informativa (modelo 165) durante el mes de enero sobre las certificaciones expedidas.</a:t>
            </a:r>
          </a:p>
          <a:p>
            <a:pPr marL="425450" lvl="2" indent="-285750" algn="just">
              <a:buFont typeface="+mj-lt"/>
              <a:buAutoNum type="romanLcPeriod"/>
            </a:pPr>
            <a:r>
              <a:rPr lang="es-ES" dirty="0">
                <a:latin typeface="Montserrat" panose="00000500000000000000" pitchFamily="2" charset="0"/>
                <a:ea typeface="Open Sans" panose="020B0606030504020204" pitchFamily="34" charset="0"/>
                <a:cs typeface="Open Sans" panose="020B0606030504020204" pitchFamily="34" charset="0"/>
              </a:rPr>
              <a:t>Para el contribuyente o inversor:</a:t>
            </a:r>
          </a:p>
          <a:p>
            <a:pPr marL="711450" lvl="3" indent="-285750" algn="just">
              <a:buFont typeface="+mj-lt"/>
              <a:buAutoNum type="alphaLcPeriod"/>
            </a:pPr>
            <a:r>
              <a:rPr lang="es-ES" sz="1000" dirty="0">
                <a:solidFill>
                  <a:schemeClr val="bg1"/>
                </a:solidFill>
                <a:latin typeface="Montserrat" panose="00000500000000000000" pitchFamily="2" charset="0"/>
                <a:ea typeface="Open Sans" panose="020B0606030504020204" pitchFamily="34" charset="0"/>
                <a:cs typeface="Open Sans" panose="020B0606030504020204" pitchFamily="34" charset="0"/>
              </a:rPr>
              <a:t>El importe total obtenido por la transmisión se debe reinvertir en la adquisición de las acciones o participaciones. </a:t>
            </a:r>
          </a:p>
          <a:p>
            <a:pPr marL="711450" lvl="3" indent="-285750" algn="just">
              <a:buFont typeface="+mj-lt"/>
              <a:buAutoNum type="alphaLcPeriod"/>
            </a:pPr>
            <a:r>
              <a:rPr lang="es-ES" sz="1000" dirty="0">
                <a:solidFill>
                  <a:schemeClr val="bg1"/>
                </a:solidFill>
                <a:latin typeface="Montserrat" panose="00000500000000000000" pitchFamily="2" charset="0"/>
                <a:ea typeface="Open Sans" panose="020B0606030504020204" pitchFamily="34" charset="0"/>
                <a:cs typeface="Open Sans" panose="020B0606030504020204" pitchFamily="34" charset="0"/>
              </a:rPr>
              <a:t>Plazo: La reinversión debe efectuarse en un período no superior a 1 año desde la fecha de transmisión de las acciones o participaciones.</a:t>
            </a:r>
          </a:p>
          <a:p>
            <a:pPr lvl="1" algn="just">
              <a:buFont typeface="Wingdings" panose="05000000000000000000" pitchFamily="2" charset="2"/>
              <a:buChar char="v"/>
            </a:pPr>
            <a:r>
              <a:rPr lang="es-ES" dirty="0">
                <a:latin typeface="Montserrat" panose="00000500000000000000" pitchFamily="2" charset="0"/>
                <a:ea typeface="Open Sans" panose="020B0606030504020204" pitchFamily="34" charset="0"/>
                <a:cs typeface="Open Sans" panose="020B0606030504020204" pitchFamily="34" charset="0"/>
              </a:rPr>
              <a:t>Exclusiones:</a:t>
            </a:r>
          </a:p>
          <a:p>
            <a:pPr marL="425450" lvl="2" indent="-285750" algn="just">
              <a:buFont typeface="+mj-lt"/>
              <a:buAutoNum type="romanLcPeriod"/>
            </a:pPr>
            <a:r>
              <a:rPr lang="es-ES" dirty="0">
                <a:latin typeface="Montserrat" panose="00000500000000000000" pitchFamily="2" charset="0"/>
                <a:ea typeface="Open Sans" panose="020B0606030504020204" pitchFamily="34" charset="0"/>
                <a:cs typeface="Open Sans" panose="020B0606030504020204" pitchFamily="34" charset="0"/>
              </a:rPr>
              <a:t>Cuando el contribuyente hubiera adquirido valores homogéneos en el año anterior o posterior a la transmisión de las acciones o participaciones.</a:t>
            </a:r>
          </a:p>
          <a:p>
            <a:pPr marL="425450" lvl="2" indent="-285750" algn="just">
              <a:buFont typeface="+mj-lt"/>
              <a:buAutoNum type="romanLcPeriod"/>
            </a:pPr>
            <a:r>
              <a:rPr lang="es-ES" dirty="0">
                <a:latin typeface="Montserrat" panose="00000500000000000000" pitchFamily="2" charset="0"/>
                <a:ea typeface="Open Sans" panose="020B0606030504020204" pitchFamily="34" charset="0"/>
                <a:cs typeface="Open Sans" panose="020B0606030504020204" pitchFamily="34" charset="0"/>
              </a:rPr>
              <a:t>Cuando se proceda a la transmisión de las acciones o participaciones a su cónyuge, a cualquier persona unida al contribuyente por parentesco, en línea recta o colateral, por consanguinidad o afinidad, hasta el segundo grado incluido, a una entidad respecto de la que se produzca, con el contribuyente o con cualquiera de las personas anteriormente citadas.</a:t>
            </a:r>
          </a:p>
          <a:p>
            <a:pPr marL="711450" lvl="3" indent="-285750" algn="just">
              <a:buFont typeface="+mj-lt"/>
              <a:buAutoNum type="alphaLcPeriod"/>
            </a:pPr>
            <a:endParaRPr lang="es-ES" sz="1000" dirty="0">
              <a:solidFill>
                <a:schemeClr val="bg1"/>
              </a:solidFill>
              <a:latin typeface="Montserrat" panose="00000500000000000000" pitchFamily="2" charset="0"/>
              <a:ea typeface="Open Sans" panose="020B0606030504020204" pitchFamily="34" charset="0"/>
              <a:cs typeface="Open Sans" panose="020B0606030504020204" pitchFamily="34" charset="0"/>
            </a:endParaRPr>
          </a:p>
        </p:txBody>
      </p:sp>
      <p:sp>
        <p:nvSpPr>
          <p:cNvPr id="5" name="Text Placeholder 5">
            <a:extLst>
              <a:ext uri="{FF2B5EF4-FFF2-40B4-BE49-F238E27FC236}">
                <a16:creationId xmlns:a16="http://schemas.microsoft.com/office/drawing/2014/main" id="{4C0B6968-CBD1-4DBA-9CB2-45DB3DC8DBA1}"/>
              </a:ext>
            </a:extLst>
          </p:cNvPr>
          <p:cNvSpPr txBox="1">
            <a:spLocks/>
          </p:cNvSpPr>
          <p:nvPr/>
        </p:nvSpPr>
        <p:spPr>
          <a:xfrm>
            <a:off x="722977" y="2105622"/>
            <a:ext cx="5095037" cy="4821833"/>
          </a:xfrm>
          <a:prstGeom prst="rect">
            <a:avLst/>
          </a:prstGeom>
          <a:noFill/>
        </p:spPr>
        <p:txBody>
          <a:bodyPr wrap="square" lIns="0" tIns="0" rIns="0" bIns="0">
            <a:spAutoFit/>
          </a:bodyPr>
          <a:lstStyle>
            <a:defPPr>
              <a:defRPr lang="en-US"/>
            </a:defPPr>
            <a:lvl1pPr indent="0" defTabSz="957263" fontAlgn="base">
              <a:lnSpc>
                <a:spcPct val="100000"/>
              </a:lnSpc>
              <a:spcBef>
                <a:spcPts val="400"/>
              </a:spcBef>
              <a:spcAft>
                <a:spcPts val="0"/>
              </a:spcAft>
              <a:buFont typeface="Arial" charset="0"/>
              <a:defRPr sz="1400">
                <a:solidFill>
                  <a:schemeClr val="tx2"/>
                </a:solidFill>
              </a:defRPr>
            </a:lvl1pPr>
            <a:lvl2pPr marL="114300" lvl="1" indent="-114300" defTabSz="957263" fontAlgn="base">
              <a:lnSpc>
                <a:spcPct val="100000"/>
              </a:lnSpc>
              <a:spcBef>
                <a:spcPts val="600"/>
              </a:spcBef>
              <a:spcAft>
                <a:spcPts val="0"/>
              </a:spcAft>
              <a:buSzPct val="100000"/>
              <a:buFont typeface="Arial"/>
              <a:buChar char="•"/>
              <a:defRPr sz="1000">
                <a:solidFill>
                  <a:schemeClr val="bg1"/>
                </a:solidFill>
                <a:ea typeface="+mj-ea"/>
                <a:cs typeface="+mj-cs"/>
              </a:defRPr>
            </a:lvl2pPr>
            <a:lvl3pPr marL="254000" lvl="2" indent="-114300" defTabSz="957263" fontAlgn="base">
              <a:lnSpc>
                <a:spcPct val="100000"/>
              </a:lnSpc>
              <a:spcBef>
                <a:spcPts val="600"/>
              </a:spcBef>
              <a:spcAft>
                <a:spcPts val="0"/>
              </a:spcAft>
              <a:buSzPct val="100000"/>
              <a:buFont typeface="Arial"/>
              <a:buChar char="−"/>
              <a:defRPr sz="1000">
                <a:solidFill>
                  <a:schemeClr val="bg1"/>
                </a:solidFill>
                <a:ea typeface="+mj-ea"/>
                <a:cs typeface="+mj-cs"/>
              </a:defRPr>
            </a:lvl3pPr>
            <a:lvl4pPr marL="540000" indent="-180000" defTabSz="957263" fontAlgn="base">
              <a:lnSpc>
                <a:spcPct val="100000"/>
              </a:lnSpc>
              <a:spcBef>
                <a:spcPts val="400"/>
              </a:spcBef>
              <a:spcAft>
                <a:spcPts val="0"/>
              </a:spcAft>
              <a:buFont typeface="Arial" charset="0"/>
              <a:buChar char="•"/>
              <a:defRPr sz="1200">
                <a:solidFill>
                  <a:schemeClr val="tx2"/>
                </a:solidFill>
                <a:ea typeface="+mj-ea"/>
                <a:cs typeface="+mj-cs"/>
              </a:defRPr>
            </a:lvl4pPr>
            <a:lvl5pPr marL="720000" indent="-179388" defTabSz="957263" fontAlgn="base">
              <a:lnSpc>
                <a:spcPct val="100000"/>
              </a:lnSpc>
              <a:spcBef>
                <a:spcPts val="400"/>
              </a:spcBef>
              <a:spcAft>
                <a:spcPts val="0"/>
              </a:spcAft>
              <a:buFont typeface="Arial" charset="0"/>
              <a:buChar char="‒"/>
              <a:defRPr sz="1200">
                <a:solidFill>
                  <a:schemeClr val="tx2"/>
                </a:solidFill>
                <a:ea typeface="+mj-ea"/>
                <a:cs typeface="+mj-cs"/>
              </a:defRPr>
            </a:lvl5pPr>
            <a:lvl6pPr marL="900000" indent="-180000" defTabSz="859512">
              <a:lnSpc>
                <a:spcPct val="100000"/>
              </a:lnSpc>
              <a:spcBef>
                <a:spcPts val="400"/>
              </a:spcBef>
              <a:spcAft>
                <a:spcPts val="0"/>
              </a:spcAft>
              <a:buFont typeface="Arial" pitchFamily="34" charset="0"/>
              <a:buChar char="•"/>
              <a:defRPr sz="1200" baseline="0">
                <a:solidFill>
                  <a:schemeClr val="accent1"/>
                </a:solidFill>
              </a:defRPr>
            </a:lvl6pPr>
            <a:lvl7pPr marL="1080000" indent="-180000" defTabSz="859512">
              <a:lnSpc>
                <a:spcPct val="100000"/>
              </a:lnSpc>
              <a:spcBef>
                <a:spcPts val="400"/>
              </a:spcBef>
              <a:spcAft>
                <a:spcPts val="0"/>
              </a:spcAft>
              <a:buFont typeface="Arial" pitchFamily="34" charset="0"/>
              <a:buChar char="‒"/>
              <a:defRPr sz="1200">
                <a:solidFill>
                  <a:schemeClr val="accent1"/>
                </a:solidFill>
              </a:defRPr>
            </a:lvl7pPr>
            <a:lvl8pPr marL="1260000" indent="-180000" defTabSz="859512">
              <a:lnSpc>
                <a:spcPct val="100000"/>
              </a:lnSpc>
              <a:spcBef>
                <a:spcPts val="400"/>
              </a:spcBef>
              <a:spcAft>
                <a:spcPts val="0"/>
              </a:spcAft>
              <a:buFont typeface="Arial" pitchFamily="34" charset="0"/>
              <a:buChar char="•"/>
              <a:defRPr sz="1200">
                <a:solidFill>
                  <a:schemeClr val="accent1"/>
                </a:solidFill>
              </a:defRPr>
            </a:lvl8pPr>
            <a:lvl9pPr marL="1440000" indent="-180000" defTabSz="859512">
              <a:lnSpc>
                <a:spcPct val="100000"/>
              </a:lnSpc>
              <a:spcBef>
                <a:spcPts val="400"/>
              </a:spcBef>
              <a:spcAft>
                <a:spcPts val="0"/>
              </a:spcAft>
              <a:buFont typeface="Arial" pitchFamily="34" charset="0"/>
              <a:buChar char="‒"/>
              <a:defRPr sz="1200">
                <a:solidFill>
                  <a:schemeClr val="accent1"/>
                </a:solidFill>
              </a:defRPr>
            </a:lvl9pPr>
          </a:lstStyle>
          <a:p>
            <a:pPr marL="228600" lvl="1" indent="-228600" algn="just">
              <a:buFont typeface="+mj-lt"/>
              <a:buAutoNum type="arabicParenR"/>
            </a:pPr>
            <a:r>
              <a:rPr lang="es-ES" b="1" u="sng" dirty="0">
                <a:latin typeface="Montserrat" panose="00000500000000000000" pitchFamily="2" charset="0"/>
                <a:ea typeface="Open Sans" panose="020B0606030504020204" pitchFamily="34" charset="0"/>
                <a:cs typeface="Open Sans" panose="020B0606030504020204" pitchFamily="34" charset="0"/>
              </a:rPr>
              <a:t>Deducción en la cuota íntegra por inversión en empresas de nueva o reciente creación:</a:t>
            </a:r>
          </a:p>
          <a:p>
            <a:pPr marL="0" lvl="1" indent="0" algn="just">
              <a:buNone/>
            </a:pPr>
            <a:endParaRPr lang="es-ES" b="1" u="sng" dirty="0">
              <a:latin typeface="Montserrat" panose="00000500000000000000" pitchFamily="2" charset="0"/>
              <a:ea typeface="Open Sans" panose="020B0606030504020204" pitchFamily="34" charset="0"/>
              <a:cs typeface="Open Sans" panose="020B0606030504020204" pitchFamily="34" charset="0"/>
            </a:endParaRPr>
          </a:p>
          <a:p>
            <a:pPr lvl="1" algn="just">
              <a:buFont typeface="Wingdings" panose="05000000000000000000" pitchFamily="2" charset="2"/>
              <a:buChar char="v"/>
            </a:pPr>
            <a:r>
              <a:rPr lang="es-ES" dirty="0">
                <a:latin typeface="Montserrat" panose="00000500000000000000" pitchFamily="2" charset="0"/>
                <a:ea typeface="Open Sans" panose="020B0606030504020204" pitchFamily="34" charset="0"/>
                <a:cs typeface="Open Sans" panose="020B0606030504020204" pitchFamily="34" charset="0"/>
              </a:rPr>
              <a:t>Deducción 30% cantidades satisfechas por suscripción de acciones o participaciones en empresas de nueva o reciente constitución </a:t>
            </a:r>
            <a:r>
              <a:rPr lang="es-ES" b="1" dirty="0">
                <a:latin typeface="Montserrat" panose="00000500000000000000" pitchFamily="2" charset="0"/>
                <a:ea typeface="Open Sans" panose="020B0606030504020204" pitchFamily="34" charset="0"/>
                <a:cs typeface="Open Sans" panose="020B0606030504020204" pitchFamily="34" charset="0"/>
              </a:rPr>
              <a:t>(Proyecto de Ley se amplía a 50%).</a:t>
            </a:r>
          </a:p>
          <a:p>
            <a:pPr lvl="1" algn="just">
              <a:buFont typeface="Wingdings" panose="05000000000000000000" pitchFamily="2" charset="2"/>
              <a:buChar char="v"/>
            </a:pPr>
            <a:r>
              <a:rPr lang="es-ES" dirty="0">
                <a:latin typeface="Montserrat" panose="00000500000000000000" pitchFamily="2" charset="0"/>
                <a:ea typeface="Open Sans" panose="020B0606030504020204" pitchFamily="34" charset="0"/>
                <a:cs typeface="Open Sans" panose="020B0606030504020204" pitchFamily="34" charset="0"/>
              </a:rPr>
              <a:t>Base máxima deducción: 60.000 euros </a:t>
            </a:r>
            <a:r>
              <a:rPr lang="es-ES" b="1" dirty="0">
                <a:latin typeface="Montserrat" panose="00000500000000000000" pitchFamily="2" charset="0"/>
                <a:ea typeface="Open Sans" panose="020B0606030504020204" pitchFamily="34" charset="0"/>
                <a:cs typeface="Open Sans" panose="020B0606030504020204" pitchFamily="34" charset="0"/>
              </a:rPr>
              <a:t>(Proyecto de Ley se amplía a 100.000 euros anuales).</a:t>
            </a:r>
          </a:p>
          <a:p>
            <a:pPr lvl="1" algn="just">
              <a:buFont typeface="Wingdings" panose="05000000000000000000" pitchFamily="2" charset="2"/>
              <a:buChar char="v"/>
            </a:pPr>
            <a:r>
              <a:rPr lang="es-ES" dirty="0">
                <a:latin typeface="Montserrat" panose="00000500000000000000" pitchFamily="2" charset="0"/>
                <a:ea typeface="Open Sans" panose="020B0606030504020204" pitchFamily="34" charset="0"/>
                <a:cs typeface="Open Sans" panose="020B0606030504020204" pitchFamily="34" charset="0"/>
              </a:rPr>
              <a:t>Requisitos (para la entidad):</a:t>
            </a:r>
          </a:p>
          <a:p>
            <a:pPr marL="711450" lvl="3" indent="-285750" algn="just">
              <a:buFont typeface="+mj-lt"/>
              <a:buAutoNum type="alphaLcPeriod"/>
            </a:pPr>
            <a:r>
              <a:rPr lang="es-ES" sz="1000" dirty="0">
                <a:solidFill>
                  <a:schemeClr val="bg1"/>
                </a:solidFill>
                <a:latin typeface="Montserrat" panose="00000500000000000000" pitchFamily="2" charset="0"/>
                <a:ea typeface="Open Sans" panose="020B0606030504020204" pitchFamily="34" charset="0"/>
                <a:cs typeface="Open Sans" panose="020B0606030504020204" pitchFamily="34" charset="0"/>
              </a:rPr>
              <a:t>Revestir la forma de SA, SL, SAL o SRLL, y no estar admitida a negociación en ningún mercado organizado.</a:t>
            </a:r>
          </a:p>
          <a:p>
            <a:pPr marL="711450" lvl="3" indent="-285750" algn="just">
              <a:buFont typeface="+mj-lt"/>
              <a:buAutoNum type="alphaLcPeriod"/>
            </a:pPr>
            <a:r>
              <a:rPr lang="es-ES" sz="1000" dirty="0">
                <a:solidFill>
                  <a:schemeClr val="bg1"/>
                </a:solidFill>
                <a:latin typeface="Montserrat" panose="00000500000000000000" pitchFamily="2" charset="0"/>
                <a:ea typeface="Open Sans" panose="020B0606030504020204" pitchFamily="34" charset="0"/>
                <a:cs typeface="Open Sans" panose="020B0606030504020204" pitchFamily="34" charset="0"/>
              </a:rPr>
              <a:t>Ejercer una actividad.</a:t>
            </a:r>
          </a:p>
          <a:p>
            <a:pPr marL="711450" lvl="3" indent="-285750" algn="just">
              <a:buFont typeface="+mj-lt"/>
              <a:buAutoNum type="alphaLcPeriod"/>
            </a:pPr>
            <a:r>
              <a:rPr lang="es-ES" sz="1000" dirty="0">
                <a:solidFill>
                  <a:schemeClr val="bg1"/>
                </a:solidFill>
                <a:latin typeface="Montserrat" panose="00000500000000000000" pitchFamily="2" charset="0"/>
                <a:ea typeface="Open Sans" panose="020B0606030504020204" pitchFamily="34" charset="0"/>
                <a:cs typeface="Open Sans" panose="020B0606030504020204" pitchFamily="34" charset="0"/>
              </a:rPr>
              <a:t>Los fondos propios de la entidad no puede ser superior a 400.000 euros en el inicio del período impositivo en que el contribuyente adquiera las acciones o participaciones. </a:t>
            </a:r>
          </a:p>
          <a:p>
            <a:pPr lvl="1" algn="just">
              <a:buFont typeface="Wingdings" panose="05000000000000000000" pitchFamily="2" charset="2"/>
              <a:buChar char="v"/>
            </a:pPr>
            <a:r>
              <a:rPr lang="es-ES" dirty="0">
                <a:latin typeface="Montserrat" panose="00000500000000000000" pitchFamily="2" charset="0"/>
                <a:ea typeface="Open Sans" panose="020B0606030504020204" pitchFamily="34" charset="0"/>
                <a:cs typeface="Open Sans" panose="020B0606030504020204" pitchFamily="34" charset="0"/>
              </a:rPr>
              <a:t>Requisitos para el contribuyente o inversor:</a:t>
            </a:r>
          </a:p>
          <a:p>
            <a:pPr marL="711450" lvl="3" indent="-285750" algn="just">
              <a:buFont typeface="+mj-lt"/>
              <a:buAutoNum type="alphaLcPeriod"/>
            </a:pPr>
            <a:r>
              <a:rPr lang="es-ES" sz="1000" dirty="0">
                <a:solidFill>
                  <a:schemeClr val="bg1"/>
                </a:solidFill>
                <a:latin typeface="Montserrat" panose="00000500000000000000" pitchFamily="2" charset="0"/>
                <a:ea typeface="Open Sans" panose="020B0606030504020204" pitchFamily="34" charset="0"/>
                <a:cs typeface="Open Sans" panose="020B0606030504020204" pitchFamily="34" charset="0"/>
              </a:rPr>
              <a:t>Adquisición en el momento de constitución o por ampliación de capital en los 3 años siguientes. </a:t>
            </a:r>
          </a:p>
          <a:p>
            <a:pPr marL="711450" lvl="3" indent="-285750" algn="just">
              <a:buFont typeface="+mj-lt"/>
              <a:buAutoNum type="alphaLcPeriod"/>
            </a:pPr>
            <a:r>
              <a:rPr lang="es-ES" sz="1000" dirty="0">
                <a:solidFill>
                  <a:schemeClr val="bg1"/>
                </a:solidFill>
                <a:latin typeface="Montserrat" panose="00000500000000000000" pitchFamily="2" charset="0"/>
                <a:ea typeface="Open Sans" panose="020B0606030504020204" pitchFamily="34" charset="0"/>
                <a:cs typeface="Open Sans" panose="020B0606030504020204" pitchFamily="34" charset="0"/>
              </a:rPr>
              <a:t>La participación debe mantenerse por un plazo superior a 3 años e inferior a 12 años.</a:t>
            </a:r>
          </a:p>
          <a:p>
            <a:pPr marL="711450" lvl="3" indent="-285750" algn="just">
              <a:buFont typeface="+mj-lt"/>
              <a:buAutoNum type="alphaLcPeriod"/>
            </a:pPr>
            <a:r>
              <a:rPr lang="es-ES" sz="1000" dirty="0">
                <a:solidFill>
                  <a:schemeClr val="bg1"/>
                </a:solidFill>
                <a:latin typeface="Montserrat" panose="00000500000000000000" pitchFamily="2" charset="0"/>
                <a:ea typeface="Open Sans" panose="020B0606030504020204" pitchFamily="34" charset="0"/>
                <a:cs typeface="Open Sans" panose="020B0606030504020204" pitchFamily="34" charset="0"/>
              </a:rPr>
              <a:t>La participación directa o indirecta &lt; 40% del capital social o derechos de voto</a:t>
            </a:r>
          </a:p>
          <a:p>
            <a:pPr marL="711450" lvl="3" indent="-285750" algn="just">
              <a:buFont typeface="+mj-lt"/>
              <a:buAutoNum type="alphaLcPeriod"/>
            </a:pPr>
            <a:r>
              <a:rPr lang="es-ES" sz="1000" dirty="0">
                <a:solidFill>
                  <a:schemeClr val="bg1"/>
                </a:solidFill>
                <a:latin typeface="Montserrat" panose="00000500000000000000" pitchFamily="2" charset="0"/>
                <a:ea typeface="Open Sans" panose="020B0606030504020204" pitchFamily="34" charset="0"/>
                <a:cs typeface="Open Sans" panose="020B0606030504020204" pitchFamily="34" charset="0"/>
              </a:rPr>
              <a:t>Que no se trate de acciones o participaciones en una entidad a través de la cual se ejerza la misma actividad que se venía ejerciendo anteriormente mediante otra titularidad</a:t>
            </a:r>
          </a:p>
          <a:p>
            <a:pPr marL="139700" lvl="2" indent="0" algn="just">
              <a:buNone/>
            </a:pPr>
            <a:endParaRPr lang="es-ES" b="1" u="sng" dirty="0">
              <a:latin typeface="Montserrat" panose="00000500000000000000" pitchFamily="2"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1607665930"/>
      </p:ext>
    </p:extLst>
  </p:cSld>
  <p:clrMapOvr>
    <a:overrideClrMapping bg1="lt1" tx1="dk1" bg2="lt2" tx2="dk2" accent1="accent1" accent2="accent2" accent3="accent3" accent4="accent4" accent5="accent5" accent6="accent6" hlink="hlink" folHlink="folHlink"/>
  </p:clrMapOvr>
  <p:transition>
    <p:fade/>
  </p:transition>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002060"/>
        </a:solidFill>
        <a:effectLst/>
      </p:bgPr>
    </p:bg>
    <p:spTree>
      <p:nvGrpSpPr>
        <p:cNvPr id="1" name=""/>
        <p:cNvGrpSpPr/>
        <p:nvPr/>
      </p:nvGrpSpPr>
      <p:grpSpPr>
        <a:xfrm>
          <a:off x="0" y="0"/>
          <a:ext cx="0" cy="0"/>
          <a:chOff x="0" y="0"/>
          <a:chExt cx="0" cy="0"/>
        </a:xfrm>
      </p:grpSpPr>
      <p:sp>
        <p:nvSpPr>
          <p:cNvPr id="12" name="Title 1">
            <a:extLst>
              <a:ext uri="{FF2B5EF4-FFF2-40B4-BE49-F238E27FC236}">
                <a16:creationId xmlns:a16="http://schemas.microsoft.com/office/drawing/2014/main" id="{5CEA7F10-3205-4767-B8EB-BF2714140211}"/>
              </a:ext>
            </a:extLst>
          </p:cNvPr>
          <p:cNvSpPr txBox="1">
            <a:spLocks/>
          </p:cNvSpPr>
          <p:nvPr/>
        </p:nvSpPr>
        <p:spPr bwMode="gray">
          <a:xfrm>
            <a:off x="722978" y="339006"/>
            <a:ext cx="10478422" cy="274249"/>
          </a:xfrm>
          <a:prstGeom prst="rect">
            <a:avLst/>
          </a:prstGeom>
        </p:spPr>
        <p:txBody>
          <a:bodyPr vert="horz" lIns="0" tIns="0" rIns="0" bIns="0" rtlCol="0" anchor="t" anchorCtr="0">
            <a:noAutofit/>
          </a:bodyPr>
          <a:lstStyle>
            <a:lvl1pPr algn="l" defTabSz="914400" rtl="0" eaLnBrk="1" latinLnBrk="0" hangingPunct="1">
              <a:spcBef>
                <a:spcPct val="0"/>
              </a:spcBef>
              <a:buNone/>
              <a:defRPr sz="2000" kern="1200">
                <a:solidFill>
                  <a:schemeClr val="tx1"/>
                </a:solidFill>
                <a:latin typeface="+mj-lt"/>
                <a:ea typeface="+mj-ea"/>
                <a:cs typeface="+mj-cs"/>
              </a:defRPr>
            </a:lvl1pPr>
          </a:lstStyle>
          <a:p>
            <a:pPr defTabSz="2166502"/>
            <a:r>
              <a:rPr lang="es-ES" b="1" dirty="0">
                <a:solidFill>
                  <a:srgbClr val="FFFF00"/>
                </a:solidFill>
                <a:latin typeface="Montserrat" panose="00000500000000000000" pitchFamily="2" charset="0"/>
                <a:ea typeface="Open Sans" panose="020B0606030504020204" pitchFamily="34" charset="0"/>
                <a:cs typeface="Open Sans" panose="020B0606030504020204" pitchFamily="34" charset="0"/>
              </a:rPr>
              <a:t>5) Tributación en el Impuesto sobre el Valor Añadido (IVA)</a:t>
            </a:r>
            <a:endParaRPr lang="es-ES_tradnl" b="1" i="1"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 name="Text Placeholder 5">
            <a:extLst>
              <a:ext uri="{FF2B5EF4-FFF2-40B4-BE49-F238E27FC236}">
                <a16:creationId xmlns:a16="http://schemas.microsoft.com/office/drawing/2014/main" id="{56912D80-E969-43AE-89E7-CDF29C7D3F98}"/>
              </a:ext>
            </a:extLst>
          </p:cNvPr>
          <p:cNvSpPr txBox="1">
            <a:spLocks/>
          </p:cNvSpPr>
          <p:nvPr/>
        </p:nvSpPr>
        <p:spPr>
          <a:xfrm>
            <a:off x="722978" y="1308536"/>
            <a:ext cx="5095037" cy="4847481"/>
          </a:xfrm>
          <a:prstGeom prst="rect">
            <a:avLst/>
          </a:prstGeom>
          <a:noFill/>
        </p:spPr>
        <p:txBody>
          <a:bodyPr wrap="square" lIns="0" tIns="0" rIns="0" bIns="0">
            <a:spAutoFit/>
          </a:bodyPr>
          <a:lstStyle>
            <a:defPPr>
              <a:defRPr lang="en-US"/>
            </a:defPPr>
            <a:lvl1pPr indent="0" defTabSz="957263" fontAlgn="base">
              <a:lnSpc>
                <a:spcPct val="100000"/>
              </a:lnSpc>
              <a:spcBef>
                <a:spcPts val="400"/>
              </a:spcBef>
              <a:spcAft>
                <a:spcPts val="0"/>
              </a:spcAft>
              <a:buFont typeface="Arial" charset="0"/>
              <a:defRPr sz="1400">
                <a:solidFill>
                  <a:schemeClr val="tx2"/>
                </a:solidFill>
              </a:defRPr>
            </a:lvl1pPr>
            <a:lvl2pPr marL="114300" lvl="1" indent="-114300" defTabSz="957263" fontAlgn="base">
              <a:lnSpc>
                <a:spcPct val="100000"/>
              </a:lnSpc>
              <a:spcBef>
                <a:spcPts val="600"/>
              </a:spcBef>
              <a:spcAft>
                <a:spcPts val="0"/>
              </a:spcAft>
              <a:buSzPct val="100000"/>
              <a:buFont typeface="Arial"/>
              <a:buChar char="•"/>
              <a:defRPr sz="1000">
                <a:solidFill>
                  <a:schemeClr val="bg1"/>
                </a:solidFill>
                <a:ea typeface="+mj-ea"/>
                <a:cs typeface="+mj-cs"/>
              </a:defRPr>
            </a:lvl2pPr>
            <a:lvl3pPr marL="254000" lvl="2" indent="-114300" defTabSz="957263" fontAlgn="base">
              <a:lnSpc>
                <a:spcPct val="100000"/>
              </a:lnSpc>
              <a:spcBef>
                <a:spcPts val="600"/>
              </a:spcBef>
              <a:spcAft>
                <a:spcPts val="0"/>
              </a:spcAft>
              <a:buSzPct val="100000"/>
              <a:buFont typeface="Arial"/>
              <a:buChar char="−"/>
              <a:defRPr sz="1000">
                <a:solidFill>
                  <a:schemeClr val="bg1"/>
                </a:solidFill>
                <a:ea typeface="+mj-ea"/>
                <a:cs typeface="+mj-cs"/>
              </a:defRPr>
            </a:lvl3pPr>
            <a:lvl4pPr marL="540000" indent="-180000" defTabSz="957263" fontAlgn="base">
              <a:lnSpc>
                <a:spcPct val="100000"/>
              </a:lnSpc>
              <a:spcBef>
                <a:spcPts val="400"/>
              </a:spcBef>
              <a:spcAft>
                <a:spcPts val="0"/>
              </a:spcAft>
              <a:buFont typeface="Arial" charset="0"/>
              <a:buChar char="•"/>
              <a:defRPr sz="1200">
                <a:solidFill>
                  <a:schemeClr val="tx2"/>
                </a:solidFill>
                <a:ea typeface="+mj-ea"/>
                <a:cs typeface="+mj-cs"/>
              </a:defRPr>
            </a:lvl4pPr>
            <a:lvl5pPr marL="720000" indent="-179388" defTabSz="957263" fontAlgn="base">
              <a:lnSpc>
                <a:spcPct val="100000"/>
              </a:lnSpc>
              <a:spcBef>
                <a:spcPts val="400"/>
              </a:spcBef>
              <a:spcAft>
                <a:spcPts val="0"/>
              </a:spcAft>
              <a:buFont typeface="Arial" charset="0"/>
              <a:buChar char="‒"/>
              <a:defRPr sz="1200">
                <a:solidFill>
                  <a:schemeClr val="tx2"/>
                </a:solidFill>
                <a:ea typeface="+mj-ea"/>
                <a:cs typeface="+mj-cs"/>
              </a:defRPr>
            </a:lvl5pPr>
            <a:lvl6pPr marL="900000" indent="-180000" defTabSz="859512">
              <a:lnSpc>
                <a:spcPct val="100000"/>
              </a:lnSpc>
              <a:spcBef>
                <a:spcPts val="400"/>
              </a:spcBef>
              <a:spcAft>
                <a:spcPts val="0"/>
              </a:spcAft>
              <a:buFont typeface="Arial" pitchFamily="34" charset="0"/>
              <a:buChar char="•"/>
              <a:defRPr sz="1200" baseline="0">
                <a:solidFill>
                  <a:schemeClr val="accent1"/>
                </a:solidFill>
              </a:defRPr>
            </a:lvl6pPr>
            <a:lvl7pPr marL="1080000" indent="-180000" defTabSz="859512">
              <a:lnSpc>
                <a:spcPct val="100000"/>
              </a:lnSpc>
              <a:spcBef>
                <a:spcPts val="400"/>
              </a:spcBef>
              <a:spcAft>
                <a:spcPts val="0"/>
              </a:spcAft>
              <a:buFont typeface="Arial" pitchFamily="34" charset="0"/>
              <a:buChar char="‒"/>
              <a:defRPr sz="1200">
                <a:solidFill>
                  <a:schemeClr val="accent1"/>
                </a:solidFill>
              </a:defRPr>
            </a:lvl7pPr>
            <a:lvl8pPr marL="1260000" indent="-180000" defTabSz="859512">
              <a:lnSpc>
                <a:spcPct val="100000"/>
              </a:lnSpc>
              <a:spcBef>
                <a:spcPts val="400"/>
              </a:spcBef>
              <a:spcAft>
                <a:spcPts val="0"/>
              </a:spcAft>
              <a:buFont typeface="Arial" pitchFamily="34" charset="0"/>
              <a:buChar char="•"/>
              <a:defRPr sz="1200">
                <a:solidFill>
                  <a:schemeClr val="accent1"/>
                </a:solidFill>
              </a:defRPr>
            </a:lvl8pPr>
            <a:lvl9pPr marL="1440000" indent="-180000" defTabSz="859512">
              <a:lnSpc>
                <a:spcPct val="100000"/>
              </a:lnSpc>
              <a:spcBef>
                <a:spcPts val="400"/>
              </a:spcBef>
              <a:spcAft>
                <a:spcPts val="0"/>
              </a:spcAft>
              <a:buFont typeface="Arial" pitchFamily="34" charset="0"/>
              <a:buChar char="‒"/>
              <a:defRPr sz="1200">
                <a:solidFill>
                  <a:schemeClr val="accent1"/>
                </a:solidFill>
              </a:defRPr>
            </a:lvl9pPr>
          </a:lstStyle>
          <a:p>
            <a:pPr marL="0" lvl="1" indent="0" algn="just">
              <a:buNone/>
            </a:pPr>
            <a:r>
              <a:rPr lang="es-ES" b="1" u="sng" dirty="0">
                <a:latin typeface="Montserrat" panose="00000500000000000000" pitchFamily="2" charset="0"/>
                <a:ea typeface="Open Sans" panose="020B0606030504020204" pitchFamily="34" charset="0"/>
                <a:cs typeface="Open Sans" panose="020B0606030504020204" pitchFamily="34" charset="0"/>
              </a:rPr>
              <a:t>Deducción y devolución de las cuotas de IVA soportado antes del inicio de la actividad:</a:t>
            </a:r>
            <a:endParaRPr lang="es-ES" dirty="0">
              <a:latin typeface="Montserrat" panose="00000500000000000000" pitchFamily="2" charset="0"/>
              <a:ea typeface="Open Sans" panose="020B0606030504020204" pitchFamily="34" charset="0"/>
              <a:cs typeface="Open Sans" panose="020B0606030504020204" pitchFamily="34" charset="0"/>
            </a:endParaRPr>
          </a:p>
          <a:p>
            <a:pPr marL="0" lvl="1" indent="0" algn="just">
              <a:buNone/>
            </a:pPr>
            <a:endParaRPr lang="es-ES" dirty="0">
              <a:latin typeface="Montserrat" panose="00000500000000000000" pitchFamily="2" charset="0"/>
              <a:ea typeface="Open Sans" panose="020B0606030504020204" pitchFamily="34" charset="0"/>
              <a:cs typeface="Open Sans" panose="020B0606030504020204" pitchFamily="34" charset="0"/>
            </a:endParaRPr>
          </a:p>
          <a:p>
            <a:pPr lvl="1" algn="just">
              <a:buFont typeface="Wingdings" panose="05000000000000000000" pitchFamily="2" charset="2"/>
              <a:buChar char="v"/>
            </a:pPr>
            <a:r>
              <a:rPr lang="es-ES" dirty="0">
                <a:latin typeface="Montserrat" panose="00000500000000000000" pitchFamily="2" charset="0"/>
                <a:ea typeface="Open Sans" panose="020B0606030504020204" pitchFamily="34" charset="0"/>
                <a:cs typeface="Open Sans" panose="020B0606030504020204" pitchFamily="34" charset="0"/>
              </a:rPr>
              <a:t>La actividad empresarial se considera iniciada desde el momento en que se realizan las adquisiciones de bienes y servicios con la intención, confirmada por elementos objetivos, de destinarlos al desarrollo de dicha actividad.</a:t>
            </a:r>
          </a:p>
          <a:p>
            <a:pPr marL="0" lvl="1" indent="0" algn="just">
              <a:buNone/>
            </a:pPr>
            <a:endParaRPr lang="es-ES" dirty="0">
              <a:latin typeface="Montserrat" panose="00000500000000000000" pitchFamily="2" charset="0"/>
              <a:ea typeface="Open Sans" panose="020B0606030504020204" pitchFamily="34" charset="0"/>
              <a:cs typeface="Open Sans" panose="020B0606030504020204" pitchFamily="34" charset="0"/>
            </a:endParaRPr>
          </a:p>
          <a:p>
            <a:pPr lvl="1" algn="just">
              <a:buFont typeface="Wingdings" panose="05000000000000000000" pitchFamily="2" charset="2"/>
              <a:buChar char="v"/>
            </a:pPr>
            <a:r>
              <a:rPr lang="es-ES" dirty="0">
                <a:latin typeface="Montserrat" panose="00000500000000000000" pitchFamily="2" charset="0"/>
                <a:ea typeface="Open Sans" panose="020B0606030504020204" pitchFamily="34" charset="0"/>
                <a:cs typeface="Open Sans" panose="020B0606030504020204" pitchFamily="34" charset="0"/>
              </a:rPr>
              <a:t>Obligaciones del obligado tributario:</a:t>
            </a:r>
          </a:p>
          <a:p>
            <a:pPr lvl="1" algn="just">
              <a:buFont typeface="Wingdings" panose="05000000000000000000" pitchFamily="2" charset="2"/>
              <a:buChar char="v"/>
            </a:pPr>
            <a:endParaRPr lang="es-ES" dirty="0">
              <a:latin typeface="Montserrat" panose="00000500000000000000" pitchFamily="2" charset="0"/>
              <a:ea typeface="Open Sans" panose="020B0606030504020204" pitchFamily="34" charset="0"/>
              <a:cs typeface="Open Sans" panose="020B0606030504020204" pitchFamily="34" charset="0"/>
            </a:endParaRPr>
          </a:p>
          <a:p>
            <a:pPr marL="425450" lvl="2" indent="-285750" algn="just">
              <a:buFont typeface="+mj-lt"/>
              <a:buAutoNum type="romanLcPeriod"/>
            </a:pPr>
            <a:r>
              <a:rPr lang="es-ES" dirty="0">
                <a:latin typeface="Montserrat" panose="00000500000000000000" pitchFamily="2" charset="0"/>
                <a:ea typeface="Open Sans" panose="020B0606030504020204" pitchFamily="34" charset="0"/>
                <a:cs typeface="Open Sans" panose="020B0606030504020204" pitchFamily="34" charset="0"/>
              </a:rPr>
              <a:t>Presentación de una declaración censal (modelo 036) para comunicar a la Administración el inicio de la actividad.</a:t>
            </a:r>
          </a:p>
          <a:p>
            <a:pPr marL="425450" lvl="2" indent="-285750" algn="just">
              <a:buFont typeface="+mj-lt"/>
              <a:buAutoNum type="romanLcPeriod"/>
            </a:pPr>
            <a:endParaRPr lang="es-ES" dirty="0">
              <a:latin typeface="Montserrat" panose="00000500000000000000" pitchFamily="2" charset="0"/>
              <a:ea typeface="Open Sans" panose="020B0606030504020204" pitchFamily="34" charset="0"/>
              <a:cs typeface="Open Sans" panose="020B0606030504020204" pitchFamily="34" charset="0"/>
            </a:endParaRPr>
          </a:p>
          <a:p>
            <a:pPr marL="425450" lvl="2" indent="-285750" algn="just">
              <a:buFont typeface="+mj-lt"/>
              <a:buAutoNum type="romanLcPeriod"/>
            </a:pPr>
            <a:r>
              <a:rPr lang="es-ES" dirty="0">
                <a:latin typeface="Montserrat" panose="00000500000000000000" pitchFamily="2" charset="0"/>
                <a:ea typeface="Open Sans" panose="020B0606030504020204" pitchFamily="34" charset="0"/>
                <a:cs typeface="Open Sans" panose="020B0606030504020204" pitchFamily="34" charset="0"/>
              </a:rPr>
              <a:t>Presentación de las correspondientes autoliquidaciones (modelos 303) . El período de liquidación, en principio, es trimestral.</a:t>
            </a:r>
          </a:p>
          <a:p>
            <a:pPr marL="0" lvl="1" indent="0" algn="just">
              <a:buNone/>
            </a:pPr>
            <a:endParaRPr lang="es-ES" dirty="0">
              <a:latin typeface="Montserrat" panose="00000500000000000000" pitchFamily="2" charset="0"/>
              <a:ea typeface="Open Sans" panose="020B0606030504020204" pitchFamily="34" charset="0"/>
              <a:cs typeface="Open Sans" panose="020B0606030504020204" pitchFamily="34" charset="0"/>
            </a:endParaRPr>
          </a:p>
          <a:p>
            <a:pPr lvl="1" algn="just">
              <a:buFont typeface="Wingdings" panose="05000000000000000000" pitchFamily="2" charset="2"/>
              <a:buChar char="v"/>
            </a:pPr>
            <a:r>
              <a:rPr lang="es-ES" dirty="0">
                <a:latin typeface="Montserrat" panose="00000500000000000000" pitchFamily="2" charset="0"/>
                <a:ea typeface="Open Sans" panose="020B0606030504020204" pitchFamily="34" charset="0"/>
                <a:cs typeface="Open Sans" panose="020B0606030504020204" pitchFamily="34" charset="0"/>
              </a:rPr>
              <a:t>En caso de que no se hubiera iniciado la actividad pero se hubieran adquirido bienes y/o servicios necesarios para la misma, podrán deducirse las cuotas de IVA soportadas en dichas adquisiciones, lo que dará lugar a un saldo a compensar para periodos futuros.</a:t>
            </a:r>
          </a:p>
          <a:p>
            <a:pPr marL="0" lvl="1" indent="0" algn="just">
              <a:buNone/>
            </a:pPr>
            <a:endParaRPr lang="es-ES" dirty="0">
              <a:latin typeface="Montserrat" panose="00000500000000000000" pitchFamily="2" charset="0"/>
              <a:ea typeface="Open Sans" panose="020B0606030504020204" pitchFamily="34" charset="0"/>
              <a:cs typeface="Open Sans" panose="020B0606030504020204" pitchFamily="34" charset="0"/>
            </a:endParaRPr>
          </a:p>
          <a:p>
            <a:pPr lvl="1" algn="just">
              <a:buFont typeface="Wingdings" panose="05000000000000000000" pitchFamily="2" charset="2"/>
              <a:buChar char="v"/>
            </a:pPr>
            <a:r>
              <a:rPr lang="es-ES" dirty="0">
                <a:latin typeface="Montserrat" panose="00000500000000000000" pitchFamily="2" charset="0"/>
                <a:ea typeface="Open Sans" panose="020B0606030504020204" pitchFamily="34" charset="0"/>
                <a:cs typeface="Open Sans" panose="020B0606030504020204" pitchFamily="34" charset="0"/>
              </a:rPr>
              <a:t>Si no se inicia la actividad antes del 31 de diciembre, se solicitará la devolución de las cuotas de IVA soportado mediante la presentación del modelo 303 correspondiente al cuarto trimestre, tal y como ha concluido la DGT en diversas consultas vinculantes (*).</a:t>
            </a:r>
          </a:p>
          <a:p>
            <a:pPr marL="139700" lvl="2" indent="0" algn="just">
              <a:buNone/>
            </a:pPr>
            <a:endParaRPr lang="es-ES" b="1" u="sng" dirty="0">
              <a:latin typeface="Montserrat" panose="00000500000000000000" pitchFamily="2" charset="0"/>
              <a:ea typeface="Open Sans" panose="020B0606030504020204" pitchFamily="34" charset="0"/>
              <a:cs typeface="Open Sans" panose="020B0606030504020204" pitchFamily="34" charset="0"/>
            </a:endParaRPr>
          </a:p>
        </p:txBody>
      </p:sp>
      <p:sp>
        <p:nvSpPr>
          <p:cNvPr id="11" name="Text Placeholder 5">
            <a:extLst>
              <a:ext uri="{FF2B5EF4-FFF2-40B4-BE49-F238E27FC236}">
                <a16:creationId xmlns:a16="http://schemas.microsoft.com/office/drawing/2014/main" id="{35ADDF96-D08F-424F-9A15-C82C04E95918}"/>
              </a:ext>
            </a:extLst>
          </p:cNvPr>
          <p:cNvSpPr txBox="1">
            <a:spLocks/>
          </p:cNvSpPr>
          <p:nvPr/>
        </p:nvSpPr>
        <p:spPr>
          <a:xfrm>
            <a:off x="6232469" y="1308536"/>
            <a:ext cx="5095037" cy="4509953"/>
          </a:xfrm>
          <a:prstGeom prst="rect">
            <a:avLst/>
          </a:prstGeom>
          <a:noFill/>
        </p:spPr>
        <p:txBody>
          <a:bodyPr wrap="square" lIns="0" tIns="0" rIns="0" bIns="0">
            <a:spAutoFit/>
          </a:bodyPr>
          <a:lstStyle>
            <a:defPPr>
              <a:defRPr lang="en-US"/>
            </a:defPPr>
            <a:lvl1pPr indent="0" defTabSz="957263" fontAlgn="base">
              <a:lnSpc>
                <a:spcPct val="100000"/>
              </a:lnSpc>
              <a:spcBef>
                <a:spcPts val="400"/>
              </a:spcBef>
              <a:spcAft>
                <a:spcPts val="0"/>
              </a:spcAft>
              <a:buFont typeface="Arial" charset="0"/>
              <a:defRPr sz="1400">
                <a:solidFill>
                  <a:schemeClr val="tx2"/>
                </a:solidFill>
              </a:defRPr>
            </a:lvl1pPr>
            <a:lvl2pPr marL="114300" lvl="1" indent="-114300" defTabSz="957263" fontAlgn="base">
              <a:lnSpc>
                <a:spcPct val="100000"/>
              </a:lnSpc>
              <a:spcBef>
                <a:spcPts val="600"/>
              </a:spcBef>
              <a:spcAft>
                <a:spcPts val="0"/>
              </a:spcAft>
              <a:buSzPct val="100000"/>
              <a:buFont typeface="Arial"/>
              <a:buChar char="•"/>
              <a:defRPr sz="1000">
                <a:solidFill>
                  <a:schemeClr val="bg1"/>
                </a:solidFill>
                <a:ea typeface="+mj-ea"/>
                <a:cs typeface="+mj-cs"/>
              </a:defRPr>
            </a:lvl2pPr>
            <a:lvl3pPr marL="254000" lvl="2" indent="-114300" defTabSz="957263" fontAlgn="base">
              <a:lnSpc>
                <a:spcPct val="100000"/>
              </a:lnSpc>
              <a:spcBef>
                <a:spcPts val="600"/>
              </a:spcBef>
              <a:spcAft>
                <a:spcPts val="0"/>
              </a:spcAft>
              <a:buSzPct val="100000"/>
              <a:buFont typeface="Arial"/>
              <a:buChar char="−"/>
              <a:defRPr sz="1000">
                <a:solidFill>
                  <a:schemeClr val="bg1"/>
                </a:solidFill>
                <a:ea typeface="+mj-ea"/>
                <a:cs typeface="+mj-cs"/>
              </a:defRPr>
            </a:lvl3pPr>
            <a:lvl4pPr marL="540000" indent="-180000" defTabSz="957263" fontAlgn="base">
              <a:lnSpc>
                <a:spcPct val="100000"/>
              </a:lnSpc>
              <a:spcBef>
                <a:spcPts val="400"/>
              </a:spcBef>
              <a:spcAft>
                <a:spcPts val="0"/>
              </a:spcAft>
              <a:buFont typeface="Arial" charset="0"/>
              <a:buChar char="•"/>
              <a:defRPr sz="1200">
                <a:solidFill>
                  <a:schemeClr val="tx2"/>
                </a:solidFill>
                <a:ea typeface="+mj-ea"/>
                <a:cs typeface="+mj-cs"/>
              </a:defRPr>
            </a:lvl4pPr>
            <a:lvl5pPr marL="720000" indent="-179388" defTabSz="957263" fontAlgn="base">
              <a:lnSpc>
                <a:spcPct val="100000"/>
              </a:lnSpc>
              <a:spcBef>
                <a:spcPts val="400"/>
              </a:spcBef>
              <a:spcAft>
                <a:spcPts val="0"/>
              </a:spcAft>
              <a:buFont typeface="Arial" charset="0"/>
              <a:buChar char="‒"/>
              <a:defRPr sz="1200">
                <a:solidFill>
                  <a:schemeClr val="tx2"/>
                </a:solidFill>
                <a:ea typeface="+mj-ea"/>
                <a:cs typeface="+mj-cs"/>
              </a:defRPr>
            </a:lvl5pPr>
            <a:lvl6pPr marL="900000" indent="-180000" defTabSz="859512">
              <a:lnSpc>
                <a:spcPct val="100000"/>
              </a:lnSpc>
              <a:spcBef>
                <a:spcPts val="400"/>
              </a:spcBef>
              <a:spcAft>
                <a:spcPts val="0"/>
              </a:spcAft>
              <a:buFont typeface="Arial" pitchFamily="34" charset="0"/>
              <a:buChar char="•"/>
              <a:defRPr sz="1200" baseline="0">
                <a:solidFill>
                  <a:schemeClr val="accent1"/>
                </a:solidFill>
              </a:defRPr>
            </a:lvl6pPr>
            <a:lvl7pPr marL="1080000" indent="-180000" defTabSz="859512">
              <a:lnSpc>
                <a:spcPct val="100000"/>
              </a:lnSpc>
              <a:spcBef>
                <a:spcPts val="400"/>
              </a:spcBef>
              <a:spcAft>
                <a:spcPts val="0"/>
              </a:spcAft>
              <a:buFont typeface="Arial" pitchFamily="34" charset="0"/>
              <a:buChar char="‒"/>
              <a:defRPr sz="1200">
                <a:solidFill>
                  <a:schemeClr val="accent1"/>
                </a:solidFill>
              </a:defRPr>
            </a:lvl7pPr>
            <a:lvl8pPr marL="1260000" indent="-180000" defTabSz="859512">
              <a:lnSpc>
                <a:spcPct val="100000"/>
              </a:lnSpc>
              <a:spcBef>
                <a:spcPts val="400"/>
              </a:spcBef>
              <a:spcAft>
                <a:spcPts val="0"/>
              </a:spcAft>
              <a:buFont typeface="Arial" pitchFamily="34" charset="0"/>
              <a:buChar char="•"/>
              <a:defRPr sz="1200">
                <a:solidFill>
                  <a:schemeClr val="accent1"/>
                </a:solidFill>
              </a:defRPr>
            </a:lvl8pPr>
            <a:lvl9pPr marL="1440000" indent="-180000" defTabSz="859512">
              <a:lnSpc>
                <a:spcPct val="100000"/>
              </a:lnSpc>
              <a:spcBef>
                <a:spcPts val="400"/>
              </a:spcBef>
              <a:spcAft>
                <a:spcPts val="0"/>
              </a:spcAft>
              <a:buFont typeface="Arial" pitchFamily="34" charset="0"/>
              <a:buChar char="‒"/>
              <a:defRPr sz="1200">
                <a:solidFill>
                  <a:schemeClr val="accent1"/>
                </a:solidFill>
              </a:defRPr>
            </a:lvl9pPr>
          </a:lstStyle>
          <a:p>
            <a:pPr marL="0" lvl="1" indent="0" algn="just">
              <a:buNone/>
              <a:tabLst>
                <a:tab pos="0" algn="l"/>
                <a:tab pos="533400" algn="l"/>
              </a:tabLst>
            </a:pPr>
            <a:r>
              <a:rPr lang="es-ES" sz="1000" b="1" dirty="0">
                <a:latin typeface="Montserrat" panose="00000500000000000000" pitchFamily="2" charset="0"/>
                <a:ea typeface="Open Sans" panose="020B0606030504020204" pitchFamily="34" charset="0"/>
                <a:cs typeface="Open Sans" panose="020B0606030504020204" pitchFamily="34" charset="0"/>
              </a:rPr>
              <a:t>(*)</a:t>
            </a:r>
            <a:r>
              <a:rPr lang="es-ES" sz="1000" b="1" u="sng" dirty="0">
                <a:latin typeface="Montserrat" panose="00000500000000000000" pitchFamily="2" charset="0"/>
                <a:ea typeface="Open Sans" panose="020B0606030504020204" pitchFamily="34" charset="0"/>
                <a:cs typeface="Open Sans" panose="020B0606030504020204" pitchFamily="34" charset="0"/>
              </a:rPr>
              <a:t>Consulta Vinculante V2841-18:</a:t>
            </a:r>
            <a:r>
              <a:rPr lang="es-ES" sz="1000" dirty="0">
                <a:latin typeface="Montserrat" panose="00000500000000000000" pitchFamily="2" charset="0"/>
                <a:ea typeface="Open Sans" panose="020B0606030504020204" pitchFamily="34" charset="0"/>
                <a:cs typeface="Open Sans" panose="020B0606030504020204" pitchFamily="34" charset="0"/>
              </a:rPr>
              <a:t>	</a:t>
            </a:r>
          </a:p>
          <a:p>
            <a:pPr marL="0" lvl="1" algn="just">
              <a:tabLst>
                <a:tab pos="0" algn="l"/>
                <a:tab pos="533400" algn="l"/>
              </a:tabLst>
            </a:pPr>
            <a:endParaRPr lang="es-ES" sz="1000" dirty="0">
              <a:latin typeface="Montserrat" panose="00000500000000000000" pitchFamily="2" charset="0"/>
              <a:ea typeface="Open Sans" panose="020B0606030504020204" pitchFamily="34" charset="0"/>
              <a:cs typeface="Open Sans" panose="020B0606030504020204" pitchFamily="34" charset="0"/>
            </a:endParaRPr>
          </a:p>
          <a:p>
            <a:pPr lvl="1" algn="just">
              <a:buFont typeface="Wingdings" panose="05000000000000000000" pitchFamily="2" charset="2"/>
              <a:buChar char="v"/>
              <a:tabLst>
                <a:tab pos="0" algn="l"/>
                <a:tab pos="533400" algn="l"/>
              </a:tabLst>
            </a:pPr>
            <a:r>
              <a:rPr lang="es-ES" sz="1000" b="1" dirty="0">
                <a:latin typeface="Montserrat" panose="00000500000000000000" pitchFamily="2" charset="0"/>
                <a:ea typeface="Open Sans" panose="020B0606030504020204" pitchFamily="34" charset="0"/>
                <a:cs typeface="Open Sans" panose="020B0606030504020204" pitchFamily="34" charset="0"/>
              </a:rPr>
              <a:t>Antecedentes de hecho: </a:t>
            </a:r>
            <a:r>
              <a:rPr lang="es-ES" sz="1000" dirty="0">
                <a:latin typeface="Montserrat" panose="00000500000000000000" pitchFamily="2" charset="0"/>
                <a:ea typeface="Open Sans" panose="020B0606030504020204" pitchFamily="34" charset="0"/>
                <a:cs typeface="Open Sans" panose="020B0606030504020204" pitchFamily="34" charset="0"/>
              </a:rPr>
              <a:t>El consultante es una empresa constituida para desarrollar una aplicación informática a cuyo efecto se dio de alta en el censo de empresarios. Desde tal fecha hasta la actualidad ha tenido gastos de constitución, publicidad, servicios informáticos y pago a su proveedor. La empresa todavía no ha generado ingresos</a:t>
            </a:r>
          </a:p>
          <a:p>
            <a:pPr marL="0" lvl="1" algn="just">
              <a:tabLst>
                <a:tab pos="0" algn="l"/>
                <a:tab pos="533400" algn="l"/>
              </a:tabLst>
            </a:pPr>
            <a:endParaRPr lang="es-ES" sz="1000" dirty="0">
              <a:latin typeface="Montserrat" panose="00000500000000000000" pitchFamily="2" charset="0"/>
              <a:ea typeface="Open Sans" panose="020B0606030504020204" pitchFamily="34" charset="0"/>
              <a:cs typeface="Open Sans" panose="020B0606030504020204" pitchFamily="34" charset="0"/>
            </a:endParaRPr>
          </a:p>
          <a:p>
            <a:pPr lvl="1" algn="just">
              <a:buFont typeface="Wingdings" panose="05000000000000000000" pitchFamily="2" charset="2"/>
              <a:buChar char="v"/>
              <a:tabLst>
                <a:tab pos="0" algn="l"/>
                <a:tab pos="533400" algn="l"/>
              </a:tabLst>
            </a:pPr>
            <a:r>
              <a:rPr lang="es-ES" sz="1000" b="1" dirty="0">
                <a:latin typeface="Montserrat" panose="00000500000000000000" pitchFamily="2" charset="0"/>
                <a:ea typeface="Open Sans" panose="020B0606030504020204" pitchFamily="34" charset="0"/>
                <a:cs typeface="Open Sans" panose="020B0606030504020204" pitchFamily="34" charset="0"/>
              </a:rPr>
              <a:t>Cuestión: </a:t>
            </a:r>
            <a:r>
              <a:rPr lang="es-ES" sz="1000" dirty="0">
                <a:latin typeface="Montserrat" panose="00000500000000000000" pitchFamily="2" charset="0"/>
                <a:ea typeface="Open Sans" panose="020B0606030504020204" pitchFamily="34" charset="0"/>
                <a:cs typeface="Open Sans" panose="020B0606030504020204" pitchFamily="34" charset="0"/>
              </a:rPr>
              <a:t>Posibilidad de solicitar la devolución de las cuotas del Impuesto sobre el Valor Añadido soportadas</a:t>
            </a:r>
          </a:p>
          <a:p>
            <a:pPr marL="0" lvl="1" algn="just">
              <a:tabLst>
                <a:tab pos="0" algn="l"/>
                <a:tab pos="533400" algn="l"/>
              </a:tabLst>
            </a:pPr>
            <a:endParaRPr lang="es-ES" sz="1000" dirty="0">
              <a:latin typeface="Montserrat" panose="00000500000000000000" pitchFamily="2" charset="0"/>
              <a:ea typeface="Open Sans" panose="020B0606030504020204" pitchFamily="34" charset="0"/>
              <a:cs typeface="Open Sans" panose="020B0606030504020204" pitchFamily="34" charset="0"/>
            </a:endParaRPr>
          </a:p>
          <a:p>
            <a:pPr lvl="1" algn="just">
              <a:buFont typeface="Wingdings" panose="05000000000000000000" pitchFamily="2" charset="2"/>
              <a:buChar char="v"/>
              <a:tabLst>
                <a:tab pos="0" algn="l"/>
                <a:tab pos="533400" algn="l"/>
              </a:tabLst>
            </a:pPr>
            <a:r>
              <a:rPr lang="es-ES" sz="1000" b="1" dirty="0">
                <a:latin typeface="Montserrat" panose="00000500000000000000" pitchFamily="2" charset="0"/>
                <a:ea typeface="Open Sans" panose="020B0606030504020204" pitchFamily="34" charset="0"/>
                <a:cs typeface="Open Sans" panose="020B0606030504020204" pitchFamily="34" charset="0"/>
              </a:rPr>
              <a:t>Contestación: </a:t>
            </a:r>
            <a:r>
              <a:rPr lang="es-ES" sz="1000" dirty="0">
                <a:latin typeface="Montserrat" panose="00000500000000000000" pitchFamily="2" charset="0"/>
                <a:ea typeface="Open Sans" panose="020B0606030504020204" pitchFamily="34" charset="0"/>
                <a:cs typeface="Open Sans" panose="020B0606030504020204" pitchFamily="34" charset="0"/>
              </a:rPr>
              <a:t>Sería contrario al principio de neutralidad y al de igualdad de trato, principios fundamentales en el funcionamiento del Impuesto sobre el Valor Añadido, negar el derecho a la deducción inmediata del impuesto devengado o ingresado por los gastos de inversión efectuados para las necesidades de las actividades económicas que pretende realizar un sujeto pasivo y que conlleven derecho a deducción, retrasando dicho derecho hasta el momento del inicio efectivo de la realización habitual de las operaciones gravadas</a:t>
            </a:r>
          </a:p>
          <a:p>
            <a:pPr marL="0" lvl="1" algn="just">
              <a:tabLst>
                <a:tab pos="0" algn="l"/>
                <a:tab pos="533400" algn="l"/>
              </a:tabLst>
            </a:pPr>
            <a:endParaRPr lang="es-ES" sz="1000" dirty="0">
              <a:latin typeface="Montserrat" panose="00000500000000000000" pitchFamily="2" charset="0"/>
              <a:ea typeface="Open Sans" panose="020B0606030504020204" pitchFamily="34" charset="0"/>
              <a:cs typeface="Open Sans" panose="020B0606030504020204" pitchFamily="34" charset="0"/>
            </a:endParaRPr>
          </a:p>
          <a:p>
            <a:pPr lvl="1" algn="just">
              <a:buFont typeface="Wingdings" panose="05000000000000000000" pitchFamily="2" charset="2"/>
              <a:buChar char="v"/>
              <a:tabLst>
                <a:tab pos="0" algn="l"/>
                <a:tab pos="533400" algn="l"/>
              </a:tabLst>
            </a:pPr>
            <a:r>
              <a:rPr lang="es-ES" sz="1000" b="1" dirty="0">
                <a:latin typeface="Montserrat" panose="00000500000000000000" pitchFamily="2" charset="0"/>
                <a:ea typeface="Open Sans" panose="020B0606030504020204" pitchFamily="34" charset="0"/>
                <a:cs typeface="Open Sans" panose="020B0606030504020204" pitchFamily="34" charset="0"/>
              </a:rPr>
              <a:t>En conclusión</a:t>
            </a:r>
            <a:r>
              <a:rPr lang="es-ES" sz="1000" dirty="0">
                <a:latin typeface="Montserrat" panose="00000500000000000000" pitchFamily="2" charset="0"/>
                <a:ea typeface="Open Sans" panose="020B0606030504020204" pitchFamily="34" charset="0"/>
                <a:cs typeface="Open Sans" panose="020B0606030504020204" pitchFamily="34" charset="0"/>
              </a:rPr>
              <a:t>, el consultante podrá solicitar en la autoliquidación del cuarto trimestre la devolución del saldo a compensar existente a su favor.</a:t>
            </a:r>
          </a:p>
          <a:p>
            <a:pPr marL="442913" lvl="1" indent="0" algn="just">
              <a:lnSpc>
                <a:spcPct val="114000"/>
              </a:lnSpc>
              <a:spcBef>
                <a:spcPct val="0"/>
              </a:spcBef>
              <a:spcAft>
                <a:spcPts val="750"/>
              </a:spcAft>
              <a:buClr>
                <a:schemeClr val="bg1"/>
              </a:buClr>
              <a:buNone/>
            </a:pPr>
            <a:endParaRPr lang="es-ES_tradnl" altLang="es-ES" sz="10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a:p>
            <a:pPr marL="139700" lvl="2" indent="0" algn="just">
              <a:buNone/>
            </a:pPr>
            <a:endParaRPr lang="es-ES" b="1" u="sng" dirty="0">
              <a:latin typeface="Montserrat" panose="00000500000000000000" pitchFamily="2"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1674967277"/>
      </p:ext>
    </p:extLst>
  </p:cSld>
  <p:clrMapOvr>
    <a:overrideClrMapping bg1="lt1" tx1="dk1" bg2="lt2" tx2="dk2" accent1="accent1" accent2="accent2" accent3="accent3" accent4="accent4" accent5="accent5" accent6="accent6" hlink="hlink" folHlink="folHlink"/>
  </p:clrMapOvr>
  <p:transition>
    <p:fade/>
  </p:transition>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002060"/>
        </a:solidFill>
        <a:effectLst/>
      </p:bgPr>
    </p:bg>
    <p:spTree>
      <p:nvGrpSpPr>
        <p:cNvPr id="1" name=""/>
        <p:cNvGrpSpPr/>
        <p:nvPr/>
      </p:nvGrpSpPr>
      <p:grpSpPr>
        <a:xfrm>
          <a:off x="0" y="0"/>
          <a:ext cx="0" cy="0"/>
          <a:chOff x="0" y="0"/>
          <a:chExt cx="0" cy="0"/>
        </a:xfrm>
      </p:grpSpPr>
      <p:sp>
        <p:nvSpPr>
          <p:cNvPr id="12" name="Title 1">
            <a:extLst>
              <a:ext uri="{FF2B5EF4-FFF2-40B4-BE49-F238E27FC236}">
                <a16:creationId xmlns:a16="http://schemas.microsoft.com/office/drawing/2014/main" id="{5CEA7F10-3205-4767-B8EB-BF2714140211}"/>
              </a:ext>
            </a:extLst>
          </p:cNvPr>
          <p:cNvSpPr txBox="1">
            <a:spLocks/>
          </p:cNvSpPr>
          <p:nvPr/>
        </p:nvSpPr>
        <p:spPr bwMode="gray">
          <a:xfrm>
            <a:off x="1900237" y="2905294"/>
            <a:ext cx="8391525" cy="274249"/>
          </a:xfrm>
          <a:prstGeom prst="rect">
            <a:avLst/>
          </a:prstGeom>
        </p:spPr>
        <p:txBody>
          <a:bodyPr vert="horz" lIns="0" tIns="0" rIns="0" bIns="0" rtlCol="0" anchor="t" anchorCtr="0">
            <a:noAutofit/>
          </a:bodyPr>
          <a:lstStyle>
            <a:lvl1pPr algn="l" defTabSz="914400" rtl="0" eaLnBrk="1" latinLnBrk="0" hangingPunct="1">
              <a:spcBef>
                <a:spcPct val="0"/>
              </a:spcBef>
              <a:buNone/>
              <a:defRPr sz="2000" kern="1200">
                <a:solidFill>
                  <a:schemeClr val="tx1"/>
                </a:solidFill>
                <a:latin typeface="+mj-lt"/>
                <a:ea typeface="+mj-ea"/>
                <a:cs typeface="+mj-cs"/>
              </a:defRPr>
            </a:lvl1pPr>
          </a:lstStyle>
          <a:p>
            <a:pPr algn="ctr" defTabSz="2166502"/>
            <a:r>
              <a:rPr lang="es-ES" b="1" dirty="0">
                <a:solidFill>
                  <a:schemeClr val="bg1"/>
                </a:solidFill>
                <a:latin typeface="Open Sans" panose="020B0606030504020204" pitchFamily="34" charset="0"/>
                <a:ea typeface="Open Sans" panose="020B0606030504020204" pitchFamily="34" charset="0"/>
                <a:cs typeface="Open Sans" panose="020B0606030504020204" pitchFamily="34" charset="0"/>
              </a:rPr>
              <a:t>GRACIAS POR SU TIEMPO </a:t>
            </a:r>
            <a:br>
              <a:rPr lang="es-ES" b="1" dirty="0">
                <a:solidFill>
                  <a:schemeClr val="bg1"/>
                </a:solidFill>
                <a:latin typeface="Open Sans" panose="020B0606030504020204" pitchFamily="34" charset="0"/>
                <a:ea typeface="Open Sans" panose="020B0606030504020204" pitchFamily="34" charset="0"/>
                <a:cs typeface="Open Sans" panose="020B0606030504020204" pitchFamily="34" charset="0"/>
              </a:rPr>
            </a:br>
            <a:endParaRPr lang="es-ES_tradnl" b="1" i="1"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2893831127"/>
      </p:ext>
    </p:extLst>
  </p:cSld>
  <p:clrMapOvr>
    <a:overrideClrMapping bg1="lt1" tx1="dk1" bg2="lt2" tx2="dk2" accent1="accent1" accent2="accent2" accent3="accent3" accent4="accent4" accent5="accent5" accent6="accent6" hlink="hlink" folHlink="folHlink"/>
  </p:clrMapOvr>
  <p:transition>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ítulo 1"/>
          <p:cNvSpPr>
            <a:spLocks noGrp="1"/>
          </p:cNvSpPr>
          <p:nvPr>
            <p:ph type="ctrTitle"/>
          </p:nvPr>
        </p:nvSpPr>
        <p:spPr>
          <a:xfrm>
            <a:off x="4113007" y="1747949"/>
            <a:ext cx="6793753" cy="565484"/>
          </a:xfrm>
        </p:spPr>
        <p:txBody>
          <a:bodyPr>
            <a:normAutofit fontScale="90000"/>
          </a:bodyPr>
          <a:lstStyle/>
          <a:p>
            <a:pPr algn="just"/>
            <a:r>
              <a:rPr lang="en-US" altLang="es-ES" dirty="0"/>
              <a:t>ÍNDICE:</a:t>
            </a:r>
          </a:p>
        </p:txBody>
      </p:sp>
      <p:sp>
        <p:nvSpPr>
          <p:cNvPr id="9219" name="Subtítulo 7"/>
          <p:cNvSpPr>
            <a:spLocks noGrp="1"/>
          </p:cNvSpPr>
          <p:nvPr>
            <p:ph type="subTitle" idx="10"/>
          </p:nvPr>
        </p:nvSpPr>
        <p:spPr>
          <a:xfrm>
            <a:off x="4113007" y="2433259"/>
            <a:ext cx="6794500" cy="3190301"/>
          </a:xfrm>
        </p:spPr>
        <p:txBody>
          <a:bodyPr/>
          <a:lstStyle/>
          <a:p>
            <a:pPr marL="342900" indent="-342900">
              <a:buFont typeface="Wingdings" panose="05000000000000000000" pitchFamily="2" charset="2"/>
              <a:buChar char="v"/>
            </a:pPr>
            <a:r>
              <a:rPr lang="en-US" altLang="es-ES" sz="1600" dirty="0" err="1"/>
              <a:t>Introducción</a:t>
            </a:r>
            <a:r>
              <a:rPr lang="en-US" altLang="es-ES" sz="1600" dirty="0"/>
              <a:t> (</a:t>
            </a:r>
            <a:r>
              <a:rPr lang="en-US" altLang="es-ES" sz="1600" dirty="0" err="1"/>
              <a:t>algunos</a:t>
            </a:r>
            <a:r>
              <a:rPr lang="en-US" altLang="es-ES" sz="1600" dirty="0"/>
              <a:t> </a:t>
            </a:r>
            <a:r>
              <a:rPr lang="en-US" altLang="es-ES" sz="1600" dirty="0" err="1"/>
              <a:t>conceptos</a:t>
            </a:r>
            <a:r>
              <a:rPr lang="en-US" altLang="es-ES" sz="1600" dirty="0"/>
              <a:t> </a:t>
            </a:r>
            <a:r>
              <a:rPr lang="en-US" altLang="es-ES" sz="1600" dirty="0" err="1"/>
              <a:t>generales</a:t>
            </a:r>
            <a:r>
              <a:rPr lang="en-US" altLang="es-ES" sz="1600" dirty="0"/>
              <a:t>) 		3</a:t>
            </a:r>
          </a:p>
          <a:p>
            <a:pPr marL="342900" indent="-342900">
              <a:buFont typeface="Wingdings" panose="05000000000000000000" pitchFamily="2" charset="2"/>
              <a:buChar char="v"/>
            </a:pPr>
            <a:r>
              <a:rPr lang="en-US" altLang="es-ES" sz="1600" dirty="0"/>
              <a:t>Medidas para la creación y crecimiento empresarial (Proyecto de Ley) 					4</a:t>
            </a:r>
          </a:p>
          <a:p>
            <a:pPr marL="342900" indent="-342900">
              <a:buFont typeface="Wingdings" panose="05000000000000000000" pitchFamily="2" charset="2"/>
              <a:buChar char="v"/>
            </a:pPr>
            <a:r>
              <a:rPr lang="en-US" altLang="es-ES" sz="1600" dirty="0"/>
              <a:t>Tributación en el Impuesto sobre Sociedades 		5</a:t>
            </a:r>
          </a:p>
          <a:p>
            <a:pPr marL="342900" indent="-342900">
              <a:buFont typeface="Wingdings" panose="05000000000000000000" pitchFamily="2" charset="2"/>
              <a:buChar char="v"/>
            </a:pPr>
            <a:r>
              <a:rPr lang="en-US" altLang="es-ES" sz="1600" dirty="0"/>
              <a:t>Tributación en el Impuesto sobre la Renta de las Personas Físicas 						10</a:t>
            </a:r>
          </a:p>
          <a:p>
            <a:pPr marL="342900" indent="-342900">
              <a:buFont typeface="Wingdings" panose="05000000000000000000" pitchFamily="2" charset="2"/>
              <a:buChar char="v"/>
            </a:pPr>
            <a:r>
              <a:rPr lang="en-US" altLang="es-ES" sz="1600" dirty="0"/>
              <a:t>Tributación en el Impuesto sobre el Valor Añadido 	11</a:t>
            </a:r>
          </a:p>
        </p:txBody>
      </p:sp>
      <p:sp>
        <p:nvSpPr>
          <p:cNvPr id="4" name="Subtítulo 7">
            <a:extLst>
              <a:ext uri="{FF2B5EF4-FFF2-40B4-BE49-F238E27FC236}">
                <a16:creationId xmlns:a16="http://schemas.microsoft.com/office/drawing/2014/main" id="{532B9FAF-7920-4A18-A42D-3498A86C9ADA}"/>
              </a:ext>
            </a:extLst>
          </p:cNvPr>
          <p:cNvSpPr txBox="1">
            <a:spLocks/>
          </p:cNvSpPr>
          <p:nvPr/>
        </p:nvSpPr>
        <p:spPr>
          <a:xfrm>
            <a:off x="4890247" y="5060864"/>
            <a:ext cx="6794500" cy="779463"/>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2800" kern="1200" baseline="0">
                <a:solidFill>
                  <a:schemeClr val="bg1"/>
                </a:solidFill>
                <a:latin typeface="Montserrat Medium"/>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400" kern="1200">
                <a:solidFill>
                  <a:schemeClr val="tx1"/>
                </a:solidFill>
                <a:latin typeface="Montserra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2400" kern="1200">
                <a:solidFill>
                  <a:schemeClr val="tx1"/>
                </a:solidFill>
                <a:latin typeface="Montserra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2400" kern="1200">
                <a:solidFill>
                  <a:schemeClr val="tx1"/>
                </a:solidFill>
                <a:latin typeface="Montserra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2400" kern="1200">
                <a:solidFill>
                  <a:schemeClr val="tx1"/>
                </a:solidFill>
                <a:latin typeface="Montserra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altLang="es-ES" sz="1600" dirty="0"/>
          </a:p>
        </p:txBody>
      </p:sp>
    </p:spTree>
    <p:extLst>
      <p:ext uri="{BB962C8B-B14F-4D97-AF65-F5344CB8AC3E}">
        <p14:creationId xmlns:p14="http://schemas.microsoft.com/office/powerpoint/2010/main" val="194044853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002060"/>
        </a:solidFill>
        <a:effectLst/>
      </p:bgPr>
    </p:bg>
    <p:spTree>
      <p:nvGrpSpPr>
        <p:cNvPr id="1" name=""/>
        <p:cNvGrpSpPr/>
        <p:nvPr/>
      </p:nvGrpSpPr>
      <p:grpSpPr>
        <a:xfrm>
          <a:off x="0" y="0"/>
          <a:ext cx="0" cy="0"/>
          <a:chOff x="0" y="0"/>
          <a:chExt cx="0" cy="0"/>
        </a:xfrm>
      </p:grpSpPr>
      <p:sp>
        <p:nvSpPr>
          <p:cNvPr id="12" name="Title 1">
            <a:extLst>
              <a:ext uri="{FF2B5EF4-FFF2-40B4-BE49-F238E27FC236}">
                <a16:creationId xmlns:a16="http://schemas.microsoft.com/office/drawing/2014/main" id="{5CEA7F10-3205-4767-B8EB-BF2714140211}"/>
              </a:ext>
            </a:extLst>
          </p:cNvPr>
          <p:cNvSpPr txBox="1">
            <a:spLocks/>
          </p:cNvSpPr>
          <p:nvPr/>
        </p:nvSpPr>
        <p:spPr bwMode="gray">
          <a:xfrm>
            <a:off x="814164" y="386087"/>
            <a:ext cx="8391525" cy="274249"/>
          </a:xfrm>
          <a:prstGeom prst="rect">
            <a:avLst/>
          </a:prstGeom>
        </p:spPr>
        <p:txBody>
          <a:bodyPr vert="horz" lIns="0" tIns="0" rIns="0" bIns="0" rtlCol="0" anchor="t" anchorCtr="0">
            <a:noAutofit/>
          </a:bodyPr>
          <a:lstStyle>
            <a:lvl1pPr algn="l" defTabSz="914400" rtl="0" eaLnBrk="1" latinLnBrk="0" hangingPunct="1">
              <a:spcBef>
                <a:spcPct val="0"/>
              </a:spcBef>
              <a:buNone/>
              <a:defRPr sz="2000" kern="1200">
                <a:solidFill>
                  <a:schemeClr val="tx1"/>
                </a:solidFill>
                <a:latin typeface="+mj-lt"/>
                <a:ea typeface="+mj-ea"/>
                <a:cs typeface="+mj-cs"/>
              </a:defRPr>
            </a:lvl1pPr>
          </a:lstStyle>
          <a:p>
            <a:pPr defTabSz="2166502"/>
            <a:r>
              <a:rPr lang="es-ES" b="1" dirty="0">
                <a:solidFill>
                  <a:srgbClr val="FFFF00"/>
                </a:solidFill>
                <a:latin typeface="Montserrat" panose="00000500000000000000" pitchFamily="2" charset="0"/>
                <a:ea typeface="Open Sans" panose="020B0606030504020204" pitchFamily="34" charset="0"/>
                <a:cs typeface="Open Sans" panose="020B0606030504020204" pitchFamily="34" charset="0"/>
              </a:rPr>
              <a:t>Algunos conceptos generales</a:t>
            </a:r>
            <a:br>
              <a:rPr lang="es-ES" b="1" dirty="0">
                <a:solidFill>
                  <a:schemeClr val="bg1"/>
                </a:solidFill>
                <a:latin typeface="Montserrat" panose="00000500000000000000" pitchFamily="2" charset="0"/>
                <a:ea typeface="Open Sans" panose="020B0606030504020204" pitchFamily="34" charset="0"/>
                <a:cs typeface="Open Sans" panose="020B0606030504020204" pitchFamily="34" charset="0"/>
              </a:rPr>
            </a:br>
            <a:endParaRPr lang="es-ES_tradnl" b="1" i="1" dirty="0">
              <a:solidFill>
                <a:schemeClr val="bg1"/>
              </a:solidFill>
              <a:latin typeface="Montserrat" panose="00000500000000000000" pitchFamily="2" charset="0"/>
              <a:ea typeface="Open Sans" panose="020B0606030504020204" pitchFamily="34" charset="0"/>
              <a:cs typeface="Open Sans" panose="020B0606030504020204" pitchFamily="34" charset="0"/>
            </a:endParaRPr>
          </a:p>
        </p:txBody>
      </p:sp>
      <p:sp>
        <p:nvSpPr>
          <p:cNvPr id="5" name="TextBox 4">
            <a:extLst>
              <a:ext uri="{FF2B5EF4-FFF2-40B4-BE49-F238E27FC236}">
                <a16:creationId xmlns:a16="http://schemas.microsoft.com/office/drawing/2014/main" id="{F340FA95-0F49-4FCD-B7F4-91E1761063F1}"/>
              </a:ext>
            </a:extLst>
          </p:cNvPr>
          <p:cNvSpPr txBox="1"/>
          <p:nvPr/>
        </p:nvSpPr>
        <p:spPr>
          <a:xfrm>
            <a:off x="14626512" y="6521083"/>
            <a:ext cx="300123" cy="154781"/>
          </a:xfrm>
          <a:prstGeom prst="rect">
            <a:avLst/>
          </a:prstGeom>
          <a:noFill/>
        </p:spPr>
        <p:txBody>
          <a:bodyPr wrap="square" lIns="0" tIns="0" rIns="0" bIns="0" rtlCol="0">
            <a:spAutoFit/>
          </a:bodyPr>
          <a:lstStyle>
            <a:defPPr>
              <a:defRPr lang="en-US"/>
            </a:defPPr>
            <a:lvl1pPr algn="ctr">
              <a:spcBef>
                <a:spcPts val="600"/>
              </a:spcBef>
              <a:buSzPct val="100000"/>
              <a:defRPr sz="1200">
                <a:latin typeface="Open Sans" panose="020B0606030504020204" pitchFamily="34" charset="0"/>
                <a:ea typeface="Open Sans" panose="020B0606030504020204" pitchFamily="34" charset="0"/>
                <a:cs typeface="Open Sans" panose="020B0606030504020204" pitchFamily="34" charset="0"/>
              </a:defRPr>
            </a:lvl1pPr>
          </a:lstStyle>
          <a:p>
            <a:fld id="{1EC74B55-4460-4167-AFC6-C558571822D4}" type="slidenum">
              <a:rPr lang="es-ES" sz="1000"/>
              <a:pPr/>
              <a:t>3</a:t>
            </a:fld>
            <a:endParaRPr lang="es-ES" sz="1000" dirty="0"/>
          </a:p>
        </p:txBody>
      </p:sp>
      <p:sp>
        <p:nvSpPr>
          <p:cNvPr id="8" name="Marcador de contenido 2">
            <a:extLst>
              <a:ext uri="{FF2B5EF4-FFF2-40B4-BE49-F238E27FC236}">
                <a16:creationId xmlns:a16="http://schemas.microsoft.com/office/drawing/2014/main" id="{F65C864C-5619-43FC-AF49-D7FC1B2AF9A0}"/>
              </a:ext>
            </a:extLst>
          </p:cNvPr>
          <p:cNvSpPr txBox="1">
            <a:spLocks/>
          </p:cNvSpPr>
          <p:nvPr/>
        </p:nvSpPr>
        <p:spPr>
          <a:xfrm>
            <a:off x="511846" y="686901"/>
            <a:ext cx="4134799" cy="292105"/>
          </a:xfrm>
          <a:prstGeom prst="rect">
            <a:avLst/>
          </a:prstGeom>
        </p:spPr>
        <p:txBody>
          <a:bodyPr>
            <a:noAutofit/>
          </a:bodyPr>
          <a:lstStyle>
            <a:lvl1pPr marL="0" indent="0" algn="l" defTabSz="914400" rtl="0" eaLnBrk="1" latinLnBrk="0" hangingPunct="1">
              <a:spcBef>
                <a:spcPts val="0"/>
              </a:spcBef>
              <a:spcAft>
                <a:spcPts val="1000"/>
              </a:spcAft>
              <a:buSzPct val="100000"/>
              <a:buFont typeface="Arial" panose="020B0604020202020204" pitchFamily="34" charset="0"/>
              <a:buNone/>
              <a:defRPr sz="1200" b="0" kern="1200">
                <a:solidFill>
                  <a:schemeClr val="tx1"/>
                </a:solidFill>
                <a:latin typeface="+mn-lt"/>
                <a:ea typeface="+mn-ea"/>
                <a:cs typeface="+mn-cs"/>
              </a:defRPr>
            </a:lvl1pPr>
            <a:lvl2pPr marL="0" indent="0" algn="l" defTabSz="914400" rtl="0" eaLnBrk="1" latinLnBrk="0" hangingPunct="1">
              <a:spcBef>
                <a:spcPts val="0"/>
              </a:spcBef>
              <a:spcAft>
                <a:spcPts val="1000"/>
              </a:spcAft>
              <a:buClrTx/>
              <a:buSzPct val="100000"/>
              <a:buFont typeface="Arial"/>
              <a:buNone/>
              <a:defRPr lang="en-US" sz="1200" b="1" kern="1200" dirty="0" smtClean="0">
                <a:solidFill>
                  <a:schemeClr val="tx1"/>
                </a:solidFill>
                <a:latin typeface="+mn-lt"/>
                <a:ea typeface="+mn-ea"/>
                <a:cs typeface="+mn-cs"/>
              </a:defRPr>
            </a:lvl2pPr>
            <a:lvl3pPr marL="176400" indent="-176400" algn="l" defTabSz="914400" rtl="0" eaLnBrk="1" latinLnBrk="0" hangingPunct="1">
              <a:spcBef>
                <a:spcPts val="0"/>
              </a:spcBef>
              <a:spcAft>
                <a:spcPts val="1000"/>
              </a:spcAft>
              <a:buClrTx/>
              <a:buSzPct val="100000"/>
              <a:buFont typeface="Arial" panose="020B0604020202020204" pitchFamily="34" charset="0"/>
              <a:buChar char="•"/>
              <a:defRPr lang="en-US" sz="1200" kern="1200" dirty="0" smtClean="0">
                <a:solidFill>
                  <a:schemeClr val="tx1"/>
                </a:solidFill>
                <a:latin typeface="+mn-lt"/>
                <a:ea typeface="+mn-ea"/>
                <a:cs typeface="+mn-cs"/>
              </a:defRPr>
            </a:lvl3pPr>
            <a:lvl4pPr marL="356400" indent="-176400" algn="l" defTabSz="914400" rtl="0" eaLnBrk="1" latinLnBrk="0" hangingPunct="1">
              <a:spcBef>
                <a:spcPts val="0"/>
              </a:spcBef>
              <a:spcAft>
                <a:spcPts val="1000"/>
              </a:spcAft>
              <a:buClrTx/>
              <a:buSzPct val="100000"/>
              <a:buFont typeface="Verdana" panose="020B0604030504040204" pitchFamily="34" charset="0"/>
              <a:buChar char="−"/>
              <a:defRPr lang="en-US" sz="1200" kern="1200" baseline="0" dirty="0" smtClean="0">
                <a:solidFill>
                  <a:schemeClr val="tx1"/>
                </a:solidFill>
                <a:latin typeface="+mn-lt"/>
                <a:ea typeface="+mn-ea"/>
                <a:cs typeface="+mn-cs"/>
              </a:defRPr>
            </a:lvl4pPr>
            <a:lvl5pPr marL="532800" indent="-176400" algn="l" defTabSz="798513" rtl="0" eaLnBrk="1" latinLnBrk="0" hangingPunct="1">
              <a:spcBef>
                <a:spcPts val="0"/>
              </a:spcBef>
              <a:spcAft>
                <a:spcPts val="1000"/>
              </a:spcAft>
              <a:buClrTx/>
              <a:buSzPct val="100000"/>
              <a:buFont typeface="Verdana" panose="020B0604030504040204" pitchFamily="34" charset="0"/>
              <a:buChar char="−"/>
              <a:tabLst/>
              <a:defRPr lang="en-US" sz="1200" kern="1200" baseline="0" dirty="0" smtClean="0">
                <a:solidFill>
                  <a:schemeClr val="tx1"/>
                </a:solidFill>
                <a:latin typeface="+mn-lt"/>
                <a:ea typeface="+mn-ea"/>
                <a:cs typeface="+mn-cs"/>
              </a:defRPr>
            </a:lvl5pPr>
            <a:lvl6pPr marL="532800" indent="-176400" algn="l" defTabSz="914400" rtl="0" eaLnBrk="1" latinLnBrk="0" hangingPunct="1">
              <a:spcBef>
                <a:spcPts val="0"/>
              </a:spcBef>
              <a:spcAft>
                <a:spcPts val="1000"/>
              </a:spcAft>
              <a:buFont typeface="Verdana" panose="020B0604030504040204" pitchFamily="34" charset="0"/>
              <a:buChar char="−"/>
              <a:defRPr sz="1200" kern="1200" baseline="0">
                <a:solidFill>
                  <a:schemeClr val="tx1"/>
                </a:solidFill>
                <a:latin typeface="+mn-lt"/>
                <a:ea typeface="+mn-ea"/>
                <a:cs typeface="+mn-cs"/>
              </a:defRPr>
            </a:lvl6pPr>
            <a:lvl7pPr marL="532800" indent="-176400" algn="l" defTabSz="914400" rtl="0" eaLnBrk="1" latinLnBrk="0" hangingPunct="1">
              <a:spcBef>
                <a:spcPts val="0"/>
              </a:spcBef>
              <a:spcAft>
                <a:spcPts val="1000"/>
              </a:spcAft>
              <a:buFont typeface="Verdana" panose="020B0604030504040204" pitchFamily="34" charset="0"/>
              <a:buChar char="−"/>
              <a:defRPr sz="1200" kern="1200">
                <a:solidFill>
                  <a:schemeClr val="tx1"/>
                </a:solidFill>
                <a:latin typeface="+mn-lt"/>
                <a:ea typeface="+mn-ea"/>
                <a:cs typeface="+mn-cs"/>
              </a:defRPr>
            </a:lvl7pPr>
            <a:lvl8pPr marL="532800" indent="-176400" algn="l" defTabSz="914400" rtl="0" eaLnBrk="1" latinLnBrk="0" hangingPunct="1">
              <a:spcBef>
                <a:spcPts val="0"/>
              </a:spcBef>
              <a:spcAft>
                <a:spcPts val="1000"/>
              </a:spcAft>
              <a:buFont typeface="Verdana" panose="020B0604030504040204" pitchFamily="34" charset="0"/>
              <a:buChar char="−"/>
              <a:defRPr sz="1200" kern="1200" baseline="0">
                <a:solidFill>
                  <a:schemeClr val="tx1"/>
                </a:solidFill>
                <a:latin typeface="+mn-lt"/>
                <a:ea typeface="+mn-ea"/>
                <a:cs typeface="+mn-cs"/>
              </a:defRPr>
            </a:lvl8pPr>
            <a:lvl9pPr marL="532800" indent="-176400" algn="l" defTabSz="914400" rtl="0" eaLnBrk="1" latinLnBrk="0" hangingPunct="1">
              <a:spcBef>
                <a:spcPts val="0"/>
              </a:spcBef>
              <a:spcAft>
                <a:spcPts val="1000"/>
              </a:spcAft>
              <a:buFont typeface="Verdana" panose="020B0604030504040204" pitchFamily="34" charset="0"/>
              <a:buChar char="−"/>
              <a:defRPr sz="1200" kern="1200" baseline="0">
                <a:solidFill>
                  <a:schemeClr val="tx1"/>
                </a:solidFill>
                <a:latin typeface="+mn-lt"/>
                <a:ea typeface="+mn-ea"/>
                <a:cs typeface="+mn-cs"/>
              </a:defRPr>
            </a:lvl9pPr>
          </a:lstStyle>
          <a:p>
            <a:pPr marL="228597" lvl="1" algn="just">
              <a:spcBef>
                <a:spcPct val="0"/>
              </a:spcBef>
              <a:buSzPct val="90000"/>
              <a:defRPr/>
            </a:pPr>
            <a:r>
              <a:rPr lang="es-ES" sz="1100" dirty="0">
                <a:solidFill>
                  <a:schemeClr val="bg1"/>
                </a:solidFill>
                <a:latin typeface="Montserrat" panose="00000500000000000000" pitchFamily="2" charset="0"/>
                <a:ea typeface="Open Sans" panose="020B0606030504020204" pitchFamily="34" charset="0"/>
                <a:cs typeface="Open Sans" panose="020B0606030504020204" pitchFamily="34" charset="0"/>
              </a:rPr>
              <a:t>Cuestiones a tener en consideración</a:t>
            </a:r>
          </a:p>
          <a:p>
            <a:pPr marL="932382" lvl="3" indent="0" algn="just">
              <a:spcBef>
                <a:spcPct val="0"/>
              </a:spcBef>
              <a:buSzPct val="90000"/>
              <a:buNone/>
              <a:defRPr/>
            </a:pPr>
            <a:endParaRPr lang="es-ES" sz="1100" dirty="0">
              <a:solidFill>
                <a:srgbClr val="92D050"/>
              </a:solidFill>
              <a:latin typeface="Montserrat" panose="00000500000000000000" pitchFamily="2" charset="0"/>
              <a:ea typeface="Open Sans" panose="020B0606030504020204" pitchFamily="34" charset="0"/>
              <a:cs typeface="Open Sans" panose="020B0606030504020204" pitchFamily="34" charset="0"/>
            </a:endParaRPr>
          </a:p>
          <a:p>
            <a:pPr marL="457197" lvl="1" algn="just">
              <a:spcBef>
                <a:spcPct val="0"/>
              </a:spcBef>
              <a:buSzPct val="90000"/>
              <a:defRPr/>
            </a:pPr>
            <a:endParaRPr lang="es-ES" sz="1100" dirty="0">
              <a:solidFill>
                <a:srgbClr val="92D050"/>
              </a:solidFill>
              <a:latin typeface="Open Sans" panose="020B0606030504020204" pitchFamily="34" charset="0"/>
              <a:ea typeface="Open Sans" panose="020B0606030504020204" pitchFamily="34" charset="0"/>
              <a:cs typeface="Open Sans" panose="020B0606030504020204" pitchFamily="34" charset="0"/>
            </a:endParaRPr>
          </a:p>
        </p:txBody>
      </p:sp>
      <p:grpSp>
        <p:nvGrpSpPr>
          <p:cNvPr id="9" name="Group 8">
            <a:extLst>
              <a:ext uri="{FF2B5EF4-FFF2-40B4-BE49-F238E27FC236}">
                <a16:creationId xmlns:a16="http://schemas.microsoft.com/office/drawing/2014/main" id="{E64F5A50-E6F3-44EE-8B2E-48B518AAFF35}"/>
              </a:ext>
            </a:extLst>
          </p:cNvPr>
          <p:cNvGrpSpPr/>
          <p:nvPr/>
        </p:nvGrpSpPr>
        <p:grpSpPr>
          <a:xfrm>
            <a:off x="4582972" y="2593255"/>
            <a:ext cx="2793516" cy="2307929"/>
            <a:chOff x="3660815" y="2840637"/>
            <a:chExt cx="3343800" cy="2732833"/>
          </a:xfrm>
        </p:grpSpPr>
        <p:grpSp>
          <p:nvGrpSpPr>
            <p:cNvPr id="10" name="Group 9">
              <a:extLst>
                <a:ext uri="{FF2B5EF4-FFF2-40B4-BE49-F238E27FC236}">
                  <a16:creationId xmlns:a16="http://schemas.microsoft.com/office/drawing/2014/main" id="{32D4822C-6BEA-4DC5-A23E-D08094E572D1}"/>
                </a:ext>
              </a:extLst>
            </p:cNvPr>
            <p:cNvGrpSpPr/>
            <p:nvPr/>
          </p:nvGrpSpPr>
          <p:grpSpPr>
            <a:xfrm>
              <a:off x="3660815" y="2840637"/>
              <a:ext cx="3343800" cy="2732833"/>
              <a:chOff x="3709997" y="2842152"/>
              <a:chExt cx="3512023" cy="2868646"/>
            </a:xfrm>
          </p:grpSpPr>
          <p:graphicFrame>
            <p:nvGraphicFramePr>
              <p:cNvPr id="13" name="Chart 12">
                <a:extLst>
                  <a:ext uri="{FF2B5EF4-FFF2-40B4-BE49-F238E27FC236}">
                    <a16:creationId xmlns:a16="http://schemas.microsoft.com/office/drawing/2014/main" id="{C357D6F5-253C-4E45-969E-78ED7E3950D8}"/>
                  </a:ext>
                </a:extLst>
              </p:cNvPr>
              <p:cNvGraphicFramePr/>
              <p:nvPr/>
            </p:nvGraphicFramePr>
            <p:xfrm>
              <a:off x="3709997" y="2970848"/>
              <a:ext cx="3512023" cy="2640988"/>
            </p:xfrm>
            <a:graphic>
              <a:graphicData uri="http://schemas.openxmlformats.org/drawingml/2006/chart">
                <c:chart xmlns:c="http://schemas.openxmlformats.org/drawingml/2006/chart" xmlns:r="http://schemas.openxmlformats.org/officeDocument/2006/relationships" r:id="rId3"/>
              </a:graphicData>
            </a:graphic>
          </p:graphicFrame>
          <p:grpSp>
            <p:nvGrpSpPr>
              <p:cNvPr id="14" name="Group 13">
                <a:extLst>
                  <a:ext uri="{FF2B5EF4-FFF2-40B4-BE49-F238E27FC236}">
                    <a16:creationId xmlns:a16="http://schemas.microsoft.com/office/drawing/2014/main" id="{1530B6A5-01B5-4BF6-BE53-D5F809AA5C1A}"/>
                  </a:ext>
                </a:extLst>
              </p:cNvPr>
              <p:cNvGrpSpPr>
                <a:grpSpLocks noChangeAspect="1"/>
              </p:cNvGrpSpPr>
              <p:nvPr/>
            </p:nvGrpSpPr>
            <p:grpSpPr>
              <a:xfrm rot="20941394">
                <a:off x="5633128" y="2860430"/>
                <a:ext cx="534094" cy="534094"/>
                <a:chOff x="7606853" y="246063"/>
                <a:chExt cx="896937" cy="896937"/>
              </a:xfrm>
              <a:solidFill>
                <a:srgbClr val="DCDCDC"/>
              </a:solidFill>
            </p:grpSpPr>
            <p:sp>
              <p:nvSpPr>
                <p:cNvPr id="39" name="Teardrop 38">
                  <a:extLst>
                    <a:ext uri="{FF2B5EF4-FFF2-40B4-BE49-F238E27FC236}">
                      <a16:creationId xmlns:a16="http://schemas.microsoft.com/office/drawing/2014/main" id="{F86AF5C7-56DC-4340-85B7-FC1570FE19E9}"/>
                    </a:ext>
                  </a:extLst>
                </p:cNvPr>
                <p:cNvSpPr/>
                <p:nvPr/>
              </p:nvSpPr>
              <p:spPr>
                <a:xfrm>
                  <a:off x="7606853" y="246063"/>
                  <a:ext cx="896937" cy="896937"/>
                </a:xfrm>
                <a:prstGeom prst="teardrop">
                  <a:avLst/>
                </a:prstGeom>
                <a:grpFill/>
                <a:ln w="12700" cap="flat" cmpd="sng" algn="ctr">
                  <a:solidFill>
                    <a:srgbClr val="FFFFFF"/>
                  </a:solidFill>
                  <a:prstDash val="solid"/>
                </a:ln>
                <a:effectLst/>
              </p:spPr>
              <p:txBody>
                <a:bodyPr rtlCol="0" anchor="ctr"/>
                <a:lstStyle/>
                <a:p>
                  <a:pPr algn="ctr" defTabSz="685795">
                    <a:defRPr/>
                  </a:pPr>
                  <a:endParaRPr lang="es-ES_tradnl" sz="800" kern="0" dirty="0">
                    <a:latin typeface="Open Sans" panose="020B0606030504020204" pitchFamily="34" charset="0"/>
                    <a:ea typeface="Open Sans" panose="020B0606030504020204" pitchFamily="34" charset="0"/>
                    <a:cs typeface="Open Sans" panose="020B0606030504020204" pitchFamily="34" charset="0"/>
                  </a:endParaRPr>
                </a:p>
              </p:txBody>
            </p:sp>
            <p:sp>
              <p:nvSpPr>
                <p:cNvPr id="40" name="Oval 39">
                  <a:extLst>
                    <a:ext uri="{FF2B5EF4-FFF2-40B4-BE49-F238E27FC236}">
                      <a16:creationId xmlns:a16="http://schemas.microsoft.com/office/drawing/2014/main" id="{DC19D492-8DC0-4F8C-9F29-C478BF9C01E9}"/>
                    </a:ext>
                  </a:extLst>
                </p:cNvPr>
                <p:cNvSpPr/>
                <p:nvPr/>
              </p:nvSpPr>
              <p:spPr>
                <a:xfrm rot="658606">
                  <a:off x="7619033" y="274977"/>
                  <a:ext cx="822603" cy="822603"/>
                </a:xfrm>
                <a:prstGeom prst="ellipse">
                  <a:avLst/>
                </a:prstGeom>
                <a:solidFill>
                  <a:srgbClr val="8C8C8C"/>
                </a:solidFill>
                <a:ln w="12700" cap="flat" cmpd="sng" algn="ctr">
                  <a:solidFill>
                    <a:srgbClr val="FFFFFF"/>
                  </a:solidFill>
                  <a:prstDash val="solid"/>
                </a:ln>
                <a:effectLst/>
              </p:spPr>
              <p:txBody>
                <a:bodyPr rtlCol="0" anchor="ctr"/>
                <a:lstStyle/>
                <a:p>
                  <a:pPr algn="ctr" defTabSz="685795">
                    <a:defRPr/>
                  </a:pPr>
                  <a:r>
                    <a:rPr lang="es-ES_tradnl" sz="800" kern="0" dirty="0">
                      <a:latin typeface="Open Sans" panose="020B0606030504020204" pitchFamily="34" charset="0"/>
                      <a:ea typeface="Open Sans" panose="020B0606030504020204" pitchFamily="34" charset="0"/>
                      <a:cs typeface="Open Sans" panose="020B0606030504020204" pitchFamily="34" charset="0"/>
                    </a:rPr>
                    <a:t>1</a:t>
                  </a:r>
                </a:p>
              </p:txBody>
            </p:sp>
          </p:grpSp>
          <p:grpSp>
            <p:nvGrpSpPr>
              <p:cNvPr id="15" name="Group 14">
                <a:extLst>
                  <a:ext uri="{FF2B5EF4-FFF2-40B4-BE49-F238E27FC236}">
                    <a16:creationId xmlns:a16="http://schemas.microsoft.com/office/drawing/2014/main" id="{20495125-2EC4-4D19-823A-D7BECF6B9C22}"/>
                  </a:ext>
                </a:extLst>
              </p:cNvPr>
              <p:cNvGrpSpPr>
                <a:grpSpLocks noChangeAspect="1"/>
              </p:cNvGrpSpPr>
              <p:nvPr/>
            </p:nvGrpSpPr>
            <p:grpSpPr>
              <a:xfrm rot="633706">
                <a:off x="6290238" y="3428619"/>
                <a:ext cx="534094" cy="534094"/>
                <a:chOff x="7606853" y="246063"/>
                <a:chExt cx="896937" cy="896937"/>
              </a:xfrm>
              <a:solidFill>
                <a:srgbClr val="DCDCDC"/>
              </a:solidFill>
            </p:grpSpPr>
            <p:sp>
              <p:nvSpPr>
                <p:cNvPr id="37" name="Teardrop 36">
                  <a:extLst>
                    <a:ext uri="{FF2B5EF4-FFF2-40B4-BE49-F238E27FC236}">
                      <a16:creationId xmlns:a16="http://schemas.microsoft.com/office/drawing/2014/main" id="{47B7C6B4-9AEE-43D6-AC7D-C2F740326AD9}"/>
                    </a:ext>
                  </a:extLst>
                </p:cNvPr>
                <p:cNvSpPr/>
                <p:nvPr/>
              </p:nvSpPr>
              <p:spPr>
                <a:xfrm>
                  <a:off x="7606853" y="246063"/>
                  <a:ext cx="896937" cy="896937"/>
                </a:xfrm>
                <a:prstGeom prst="teardrop">
                  <a:avLst/>
                </a:prstGeom>
                <a:grpFill/>
                <a:ln w="12700" cap="flat" cmpd="sng" algn="ctr">
                  <a:solidFill>
                    <a:srgbClr val="FFFFFF"/>
                  </a:solidFill>
                  <a:prstDash val="solid"/>
                </a:ln>
                <a:effectLst/>
              </p:spPr>
              <p:txBody>
                <a:bodyPr rtlCol="0" anchor="ctr"/>
                <a:lstStyle/>
                <a:p>
                  <a:pPr algn="ctr" defTabSz="685795">
                    <a:defRPr/>
                  </a:pPr>
                  <a:endParaRPr lang="es-ES_tradnl" sz="800" kern="0" dirty="0">
                    <a:latin typeface="Open Sans" panose="020B0606030504020204" pitchFamily="34" charset="0"/>
                    <a:ea typeface="Open Sans" panose="020B0606030504020204" pitchFamily="34" charset="0"/>
                    <a:cs typeface="Open Sans" panose="020B0606030504020204" pitchFamily="34" charset="0"/>
                  </a:endParaRPr>
                </a:p>
              </p:txBody>
            </p:sp>
            <p:sp>
              <p:nvSpPr>
                <p:cNvPr id="38" name="Oval 37">
                  <a:extLst>
                    <a:ext uri="{FF2B5EF4-FFF2-40B4-BE49-F238E27FC236}">
                      <a16:creationId xmlns:a16="http://schemas.microsoft.com/office/drawing/2014/main" id="{5E75101D-1CDD-4590-B59D-964028B0CCE8}"/>
                    </a:ext>
                  </a:extLst>
                </p:cNvPr>
                <p:cNvSpPr/>
                <p:nvPr/>
              </p:nvSpPr>
              <p:spPr>
                <a:xfrm rot="20966294">
                  <a:off x="7618995" y="285734"/>
                  <a:ext cx="822603" cy="822603"/>
                </a:xfrm>
                <a:prstGeom prst="ellipse">
                  <a:avLst/>
                </a:prstGeom>
                <a:solidFill>
                  <a:srgbClr val="8C8C8C"/>
                </a:solidFill>
                <a:ln w="12700" cap="flat" cmpd="sng" algn="ctr">
                  <a:solidFill>
                    <a:srgbClr val="FFFFFF"/>
                  </a:solidFill>
                  <a:prstDash val="solid"/>
                </a:ln>
                <a:effectLst/>
              </p:spPr>
              <p:txBody>
                <a:bodyPr rtlCol="0" anchor="ctr"/>
                <a:lstStyle/>
                <a:p>
                  <a:pPr algn="ctr" defTabSz="685795">
                    <a:defRPr/>
                  </a:pPr>
                  <a:r>
                    <a:rPr lang="es-ES_tradnl" sz="800" kern="0" dirty="0">
                      <a:latin typeface="Open Sans" panose="020B0606030504020204" pitchFamily="34" charset="0"/>
                      <a:ea typeface="Open Sans" panose="020B0606030504020204" pitchFamily="34" charset="0"/>
                      <a:cs typeface="Open Sans" panose="020B0606030504020204" pitchFamily="34" charset="0"/>
                    </a:rPr>
                    <a:t>2</a:t>
                  </a:r>
                </a:p>
              </p:txBody>
            </p:sp>
          </p:grpSp>
          <p:grpSp>
            <p:nvGrpSpPr>
              <p:cNvPr id="16" name="Group 15">
                <a:extLst>
                  <a:ext uri="{FF2B5EF4-FFF2-40B4-BE49-F238E27FC236}">
                    <a16:creationId xmlns:a16="http://schemas.microsoft.com/office/drawing/2014/main" id="{C80E8563-C319-4B1D-9B38-5FF2F0F981A1}"/>
                  </a:ext>
                </a:extLst>
              </p:cNvPr>
              <p:cNvGrpSpPr>
                <a:grpSpLocks noChangeAspect="1"/>
              </p:cNvGrpSpPr>
              <p:nvPr/>
            </p:nvGrpSpPr>
            <p:grpSpPr>
              <a:xfrm rot="2011983">
                <a:off x="6389601" y="4201215"/>
                <a:ext cx="534094" cy="534094"/>
                <a:chOff x="7606853" y="246063"/>
                <a:chExt cx="896937" cy="896937"/>
              </a:xfrm>
              <a:solidFill>
                <a:srgbClr val="DCDCDC"/>
              </a:solidFill>
            </p:grpSpPr>
            <p:sp>
              <p:nvSpPr>
                <p:cNvPr id="35" name="Teardrop 34">
                  <a:extLst>
                    <a:ext uri="{FF2B5EF4-FFF2-40B4-BE49-F238E27FC236}">
                      <a16:creationId xmlns:a16="http://schemas.microsoft.com/office/drawing/2014/main" id="{D4802D76-CD18-42BC-AB2B-DB1E6C71D3B2}"/>
                    </a:ext>
                  </a:extLst>
                </p:cNvPr>
                <p:cNvSpPr/>
                <p:nvPr/>
              </p:nvSpPr>
              <p:spPr>
                <a:xfrm rot="662675">
                  <a:off x="7606853" y="246063"/>
                  <a:ext cx="896937" cy="896937"/>
                </a:xfrm>
                <a:prstGeom prst="teardrop">
                  <a:avLst/>
                </a:prstGeom>
                <a:grpFill/>
                <a:ln w="12700" cap="flat" cmpd="sng" algn="ctr">
                  <a:solidFill>
                    <a:srgbClr val="FFFFFF"/>
                  </a:solidFill>
                  <a:prstDash val="solid"/>
                </a:ln>
                <a:effectLst/>
              </p:spPr>
              <p:txBody>
                <a:bodyPr rtlCol="0" anchor="ctr"/>
                <a:lstStyle/>
                <a:p>
                  <a:pPr algn="ctr" defTabSz="685795">
                    <a:defRPr/>
                  </a:pPr>
                  <a:endParaRPr lang="es-ES_tradnl" sz="800" kern="0" dirty="0">
                    <a:latin typeface="Open Sans" panose="020B0606030504020204" pitchFamily="34" charset="0"/>
                    <a:ea typeface="Open Sans" panose="020B0606030504020204" pitchFamily="34" charset="0"/>
                    <a:cs typeface="Open Sans" panose="020B0606030504020204" pitchFamily="34" charset="0"/>
                  </a:endParaRPr>
                </a:p>
              </p:txBody>
            </p:sp>
            <p:sp>
              <p:nvSpPr>
                <p:cNvPr id="36" name="Oval 35">
                  <a:extLst>
                    <a:ext uri="{FF2B5EF4-FFF2-40B4-BE49-F238E27FC236}">
                      <a16:creationId xmlns:a16="http://schemas.microsoft.com/office/drawing/2014/main" id="{2E3E353A-0B63-4932-B280-106A0DEFFA99}"/>
                    </a:ext>
                  </a:extLst>
                </p:cNvPr>
                <p:cNvSpPr/>
                <p:nvPr/>
              </p:nvSpPr>
              <p:spPr>
                <a:xfrm rot="19588017">
                  <a:off x="7633828" y="289984"/>
                  <a:ext cx="822603" cy="822603"/>
                </a:xfrm>
                <a:prstGeom prst="ellipse">
                  <a:avLst/>
                </a:prstGeom>
                <a:solidFill>
                  <a:srgbClr val="8C8C8C"/>
                </a:solidFill>
                <a:ln w="12700" cap="flat" cmpd="sng" algn="ctr">
                  <a:solidFill>
                    <a:srgbClr val="FFFFFF"/>
                  </a:solidFill>
                  <a:prstDash val="solid"/>
                </a:ln>
                <a:effectLst/>
              </p:spPr>
              <p:txBody>
                <a:bodyPr rtlCol="0" anchor="ctr"/>
                <a:lstStyle/>
                <a:p>
                  <a:pPr algn="ctr" defTabSz="685795">
                    <a:defRPr/>
                  </a:pPr>
                  <a:r>
                    <a:rPr lang="es-ES_tradnl" sz="800" kern="0" dirty="0">
                      <a:latin typeface="Open Sans" panose="020B0606030504020204" pitchFamily="34" charset="0"/>
                      <a:ea typeface="Open Sans" panose="020B0606030504020204" pitchFamily="34" charset="0"/>
                      <a:cs typeface="Open Sans" panose="020B0606030504020204" pitchFamily="34" charset="0"/>
                    </a:rPr>
                    <a:t>3</a:t>
                  </a:r>
                </a:p>
              </p:txBody>
            </p:sp>
          </p:grpSp>
          <p:grpSp>
            <p:nvGrpSpPr>
              <p:cNvPr id="17" name="Group 16">
                <a:extLst>
                  <a:ext uri="{FF2B5EF4-FFF2-40B4-BE49-F238E27FC236}">
                    <a16:creationId xmlns:a16="http://schemas.microsoft.com/office/drawing/2014/main" id="{9AB7F00D-7235-4FF5-8DD0-EEC17C1A3633}"/>
                  </a:ext>
                </a:extLst>
              </p:cNvPr>
              <p:cNvGrpSpPr>
                <a:grpSpLocks noChangeAspect="1"/>
              </p:cNvGrpSpPr>
              <p:nvPr/>
            </p:nvGrpSpPr>
            <p:grpSpPr>
              <a:xfrm rot="5400000">
                <a:off x="5962212" y="4909657"/>
                <a:ext cx="534094" cy="534094"/>
                <a:chOff x="7606853" y="246063"/>
                <a:chExt cx="896937" cy="896937"/>
              </a:xfrm>
              <a:solidFill>
                <a:srgbClr val="DCDCDC"/>
              </a:solidFill>
            </p:grpSpPr>
            <p:sp>
              <p:nvSpPr>
                <p:cNvPr id="33" name="Teardrop 32">
                  <a:extLst>
                    <a:ext uri="{FF2B5EF4-FFF2-40B4-BE49-F238E27FC236}">
                      <a16:creationId xmlns:a16="http://schemas.microsoft.com/office/drawing/2014/main" id="{189C5C68-7288-4F46-B29D-4C1F8A64D1F0}"/>
                    </a:ext>
                  </a:extLst>
                </p:cNvPr>
                <p:cNvSpPr/>
                <p:nvPr/>
              </p:nvSpPr>
              <p:spPr>
                <a:xfrm>
                  <a:off x="7606853" y="246063"/>
                  <a:ext cx="896937" cy="896937"/>
                </a:xfrm>
                <a:prstGeom prst="teardrop">
                  <a:avLst/>
                </a:prstGeom>
                <a:grpFill/>
                <a:ln w="12700" cap="flat" cmpd="sng" algn="ctr">
                  <a:solidFill>
                    <a:srgbClr val="FFFFFF"/>
                  </a:solidFill>
                  <a:prstDash val="solid"/>
                </a:ln>
                <a:effectLst/>
              </p:spPr>
              <p:txBody>
                <a:bodyPr rtlCol="0" anchor="ctr"/>
                <a:lstStyle/>
                <a:p>
                  <a:pPr algn="ctr" defTabSz="685795">
                    <a:defRPr/>
                  </a:pPr>
                  <a:endParaRPr lang="es-ES_tradnl" sz="800" kern="0" dirty="0">
                    <a:latin typeface="Open Sans" panose="020B0606030504020204" pitchFamily="34" charset="0"/>
                    <a:ea typeface="Open Sans" panose="020B0606030504020204" pitchFamily="34" charset="0"/>
                    <a:cs typeface="Open Sans" panose="020B0606030504020204" pitchFamily="34" charset="0"/>
                  </a:endParaRPr>
                </a:p>
              </p:txBody>
            </p:sp>
            <p:sp>
              <p:nvSpPr>
                <p:cNvPr id="34" name="Oval 33">
                  <a:extLst>
                    <a:ext uri="{FF2B5EF4-FFF2-40B4-BE49-F238E27FC236}">
                      <a16:creationId xmlns:a16="http://schemas.microsoft.com/office/drawing/2014/main" id="{A6B2B288-61F0-4C93-942F-349886EE009C}"/>
                    </a:ext>
                  </a:extLst>
                </p:cNvPr>
                <p:cNvSpPr/>
                <p:nvPr/>
              </p:nvSpPr>
              <p:spPr>
                <a:xfrm rot="16200000">
                  <a:off x="7647292" y="280458"/>
                  <a:ext cx="822603" cy="822603"/>
                </a:xfrm>
                <a:prstGeom prst="ellipse">
                  <a:avLst/>
                </a:prstGeom>
                <a:solidFill>
                  <a:srgbClr val="8C8C8C"/>
                </a:solidFill>
                <a:ln w="12700" cap="flat" cmpd="sng" algn="ctr">
                  <a:solidFill>
                    <a:srgbClr val="FFFFFF"/>
                  </a:solidFill>
                  <a:prstDash val="solid"/>
                </a:ln>
                <a:effectLst/>
              </p:spPr>
              <p:txBody>
                <a:bodyPr rtlCol="0" anchor="ctr"/>
                <a:lstStyle/>
                <a:p>
                  <a:pPr algn="ctr" defTabSz="685795">
                    <a:defRPr/>
                  </a:pPr>
                  <a:r>
                    <a:rPr lang="es-ES_tradnl" sz="800" kern="0" dirty="0">
                      <a:latin typeface="Open Sans" panose="020B0606030504020204" pitchFamily="34" charset="0"/>
                      <a:ea typeface="Open Sans" panose="020B0606030504020204" pitchFamily="34" charset="0"/>
                      <a:cs typeface="Open Sans" panose="020B0606030504020204" pitchFamily="34" charset="0"/>
                    </a:rPr>
                    <a:t>4</a:t>
                  </a:r>
                </a:p>
              </p:txBody>
            </p:sp>
          </p:grpSp>
          <p:grpSp>
            <p:nvGrpSpPr>
              <p:cNvPr id="18" name="Group 17">
                <a:extLst>
                  <a:ext uri="{FF2B5EF4-FFF2-40B4-BE49-F238E27FC236}">
                    <a16:creationId xmlns:a16="http://schemas.microsoft.com/office/drawing/2014/main" id="{7D8296FC-5F83-4506-8C5B-7D3220816EF8}"/>
                  </a:ext>
                </a:extLst>
              </p:cNvPr>
              <p:cNvGrpSpPr>
                <a:grpSpLocks noChangeAspect="1"/>
              </p:cNvGrpSpPr>
              <p:nvPr/>
            </p:nvGrpSpPr>
            <p:grpSpPr>
              <a:xfrm rot="7838117">
                <a:off x="5221415" y="5176704"/>
                <a:ext cx="534094" cy="534094"/>
                <a:chOff x="7606853" y="246063"/>
                <a:chExt cx="896937" cy="896937"/>
              </a:xfrm>
              <a:solidFill>
                <a:srgbClr val="DCDCDC"/>
              </a:solidFill>
            </p:grpSpPr>
            <p:sp>
              <p:nvSpPr>
                <p:cNvPr id="31" name="Teardrop 30">
                  <a:extLst>
                    <a:ext uri="{FF2B5EF4-FFF2-40B4-BE49-F238E27FC236}">
                      <a16:creationId xmlns:a16="http://schemas.microsoft.com/office/drawing/2014/main" id="{743CE8FB-8075-4BF8-B962-6C987FA74E0E}"/>
                    </a:ext>
                  </a:extLst>
                </p:cNvPr>
                <p:cNvSpPr/>
                <p:nvPr/>
              </p:nvSpPr>
              <p:spPr>
                <a:xfrm rot="257771">
                  <a:off x="7606853" y="246063"/>
                  <a:ext cx="896937" cy="896937"/>
                </a:xfrm>
                <a:prstGeom prst="teardrop">
                  <a:avLst/>
                </a:prstGeom>
                <a:grpFill/>
                <a:ln w="12700" cap="flat" cmpd="sng" algn="ctr">
                  <a:solidFill>
                    <a:srgbClr val="FFFFFF"/>
                  </a:solidFill>
                  <a:prstDash val="solid"/>
                </a:ln>
                <a:effectLst/>
              </p:spPr>
              <p:txBody>
                <a:bodyPr rtlCol="0" anchor="ctr"/>
                <a:lstStyle/>
                <a:p>
                  <a:pPr algn="ctr" defTabSz="685795">
                    <a:defRPr/>
                  </a:pPr>
                  <a:endParaRPr lang="es-ES_tradnl" sz="800" kern="0" dirty="0">
                    <a:latin typeface="Open Sans" panose="020B0606030504020204" pitchFamily="34" charset="0"/>
                    <a:ea typeface="Open Sans" panose="020B0606030504020204" pitchFamily="34" charset="0"/>
                    <a:cs typeface="Open Sans" panose="020B0606030504020204" pitchFamily="34" charset="0"/>
                  </a:endParaRPr>
                </a:p>
              </p:txBody>
            </p:sp>
            <p:sp>
              <p:nvSpPr>
                <p:cNvPr id="32" name="Oval 31">
                  <a:extLst>
                    <a:ext uri="{FF2B5EF4-FFF2-40B4-BE49-F238E27FC236}">
                      <a16:creationId xmlns:a16="http://schemas.microsoft.com/office/drawing/2014/main" id="{5BD9C4D9-960E-4CA4-B8A7-717A6C895904}"/>
                    </a:ext>
                  </a:extLst>
                </p:cNvPr>
                <p:cNvSpPr/>
                <p:nvPr/>
              </p:nvSpPr>
              <p:spPr>
                <a:xfrm rot="13960460">
                  <a:off x="7647292" y="280457"/>
                  <a:ext cx="822603" cy="822603"/>
                </a:xfrm>
                <a:prstGeom prst="ellipse">
                  <a:avLst/>
                </a:prstGeom>
                <a:solidFill>
                  <a:srgbClr val="8C8C8C"/>
                </a:solidFill>
                <a:ln w="12700" cap="flat" cmpd="sng" algn="ctr">
                  <a:solidFill>
                    <a:srgbClr val="FFFFFF"/>
                  </a:solidFill>
                  <a:prstDash val="solid"/>
                </a:ln>
                <a:effectLst/>
              </p:spPr>
              <p:txBody>
                <a:bodyPr rtlCol="0" anchor="ctr"/>
                <a:lstStyle/>
                <a:p>
                  <a:pPr algn="ctr" defTabSz="685795">
                    <a:defRPr/>
                  </a:pPr>
                  <a:r>
                    <a:rPr lang="es-ES_tradnl" sz="800" kern="0" dirty="0">
                      <a:latin typeface="Open Sans" panose="020B0606030504020204" pitchFamily="34" charset="0"/>
                      <a:ea typeface="Open Sans" panose="020B0606030504020204" pitchFamily="34" charset="0"/>
                      <a:cs typeface="Open Sans" panose="020B0606030504020204" pitchFamily="34" charset="0"/>
                    </a:rPr>
                    <a:t>5</a:t>
                  </a:r>
                </a:p>
              </p:txBody>
            </p:sp>
          </p:grpSp>
          <p:grpSp>
            <p:nvGrpSpPr>
              <p:cNvPr id="19" name="Group 18">
                <a:extLst>
                  <a:ext uri="{FF2B5EF4-FFF2-40B4-BE49-F238E27FC236}">
                    <a16:creationId xmlns:a16="http://schemas.microsoft.com/office/drawing/2014/main" id="{F19BE0DE-EA27-4A5E-BADD-54901A929217}"/>
                  </a:ext>
                </a:extLst>
              </p:cNvPr>
              <p:cNvGrpSpPr>
                <a:grpSpLocks noChangeAspect="1"/>
              </p:cNvGrpSpPr>
              <p:nvPr/>
            </p:nvGrpSpPr>
            <p:grpSpPr>
              <a:xfrm rot="9934432">
                <a:off x="4412529" y="4955080"/>
                <a:ext cx="534094" cy="534094"/>
                <a:chOff x="7606853" y="246063"/>
                <a:chExt cx="896937" cy="896937"/>
              </a:xfrm>
              <a:solidFill>
                <a:srgbClr val="DCDCDC"/>
              </a:solidFill>
            </p:grpSpPr>
            <p:sp>
              <p:nvSpPr>
                <p:cNvPr id="29" name="Teardrop 28">
                  <a:extLst>
                    <a:ext uri="{FF2B5EF4-FFF2-40B4-BE49-F238E27FC236}">
                      <a16:creationId xmlns:a16="http://schemas.microsoft.com/office/drawing/2014/main" id="{0FBA0602-A55D-4B2D-B01F-4BD36C73BC10}"/>
                    </a:ext>
                  </a:extLst>
                </p:cNvPr>
                <p:cNvSpPr/>
                <p:nvPr/>
              </p:nvSpPr>
              <p:spPr>
                <a:xfrm rot="1273578">
                  <a:off x="7606853" y="246063"/>
                  <a:ext cx="896937" cy="896937"/>
                </a:xfrm>
                <a:prstGeom prst="teardrop">
                  <a:avLst/>
                </a:prstGeom>
                <a:grpFill/>
                <a:ln w="12700" cap="flat" cmpd="sng" algn="ctr">
                  <a:solidFill>
                    <a:srgbClr val="FFFFFF"/>
                  </a:solidFill>
                  <a:prstDash val="solid"/>
                </a:ln>
                <a:effectLst/>
              </p:spPr>
              <p:txBody>
                <a:bodyPr rtlCol="0" anchor="ctr"/>
                <a:lstStyle/>
                <a:p>
                  <a:pPr algn="ctr" defTabSz="685795">
                    <a:defRPr/>
                  </a:pPr>
                  <a:endParaRPr lang="es-ES_tradnl" sz="800" kern="0" dirty="0">
                    <a:latin typeface="Open Sans" panose="020B0606030504020204" pitchFamily="34" charset="0"/>
                    <a:ea typeface="Open Sans" panose="020B0606030504020204" pitchFamily="34" charset="0"/>
                    <a:cs typeface="Open Sans" panose="020B0606030504020204" pitchFamily="34" charset="0"/>
                  </a:endParaRPr>
                </a:p>
              </p:txBody>
            </p:sp>
            <p:sp>
              <p:nvSpPr>
                <p:cNvPr id="30" name="Oval 29">
                  <a:extLst>
                    <a:ext uri="{FF2B5EF4-FFF2-40B4-BE49-F238E27FC236}">
                      <a16:creationId xmlns:a16="http://schemas.microsoft.com/office/drawing/2014/main" id="{985889AA-37DE-4532-9C15-6E95D7AF5160}"/>
                    </a:ext>
                  </a:extLst>
                </p:cNvPr>
                <p:cNvSpPr/>
                <p:nvPr/>
              </p:nvSpPr>
              <p:spPr>
                <a:xfrm rot="11665568">
                  <a:off x="7647293" y="280458"/>
                  <a:ext cx="822603" cy="822603"/>
                </a:xfrm>
                <a:prstGeom prst="ellipse">
                  <a:avLst/>
                </a:prstGeom>
                <a:solidFill>
                  <a:srgbClr val="8C8C8C"/>
                </a:solidFill>
                <a:ln w="12700" cap="flat" cmpd="sng" algn="ctr">
                  <a:solidFill>
                    <a:srgbClr val="FFFFFF"/>
                  </a:solidFill>
                  <a:prstDash val="solid"/>
                </a:ln>
                <a:effectLst/>
              </p:spPr>
              <p:txBody>
                <a:bodyPr rtlCol="0" anchor="ctr"/>
                <a:lstStyle/>
                <a:p>
                  <a:pPr algn="ctr" defTabSz="685795">
                    <a:defRPr/>
                  </a:pPr>
                  <a:r>
                    <a:rPr lang="es-ES_tradnl" sz="800" kern="0" dirty="0">
                      <a:latin typeface="Open Sans" panose="020B0606030504020204" pitchFamily="34" charset="0"/>
                      <a:ea typeface="Open Sans" panose="020B0606030504020204" pitchFamily="34" charset="0"/>
                      <a:cs typeface="Open Sans" panose="020B0606030504020204" pitchFamily="34" charset="0"/>
                    </a:rPr>
                    <a:t>6</a:t>
                  </a:r>
                </a:p>
              </p:txBody>
            </p:sp>
          </p:grpSp>
          <p:grpSp>
            <p:nvGrpSpPr>
              <p:cNvPr id="20" name="Group 19">
                <a:extLst>
                  <a:ext uri="{FF2B5EF4-FFF2-40B4-BE49-F238E27FC236}">
                    <a16:creationId xmlns:a16="http://schemas.microsoft.com/office/drawing/2014/main" id="{0D14ABDB-0723-482E-9BB6-1600763EAEA7}"/>
                  </a:ext>
                </a:extLst>
              </p:cNvPr>
              <p:cNvGrpSpPr>
                <a:grpSpLocks noChangeAspect="1"/>
              </p:cNvGrpSpPr>
              <p:nvPr/>
            </p:nvGrpSpPr>
            <p:grpSpPr>
              <a:xfrm rot="13280391">
                <a:off x="3968862" y="4222985"/>
                <a:ext cx="534094" cy="534094"/>
                <a:chOff x="7606853" y="246063"/>
                <a:chExt cx="896937" cy="896937"/>
              </a:xfrm>
              <a:solidFill>
                <a:srgbClr val="DCDCDC"/>
              </a:solidFill>
            </p:grpSpPr>
            <p:sp>
              <p:nvSpPr>
                <p:cNvPr id="27" name="Teardrop 26">
                  <a:extLst>
                    <a:ext uri="{FF2B5EF4-FFF2-40B4-BE49-F238E27FC236}">
                      <a16:creationId xmlns:a16="http://schemas.microsoft.com/office/drawing/2014/main" id="{A8856483-8A3A-4AE0-AC08-382FADDC29A7}"/>
                    </a:ext>
                  </a:extLst>
                </p:cNvPr>
                <p:cNvSpPr/>
                <p:nvPr/>
              </p:nvSpPr>
              <p:spPr>
                <a:xfrm>
                  <a:off x="7606853" y="246063"/>
                  <a:ext cx="896937" cy="896937"/>
                </a:xfrm>
                <a:prstGeom prst="teardrop">
                  <a:avLst/>
                </a:prstGeom>
                <a:grpFill/>
                <a:ln w="12700" cap="flat" cmpd="sng" algn="ctr">
                  <a:solidFill>
                    <a:srgbClr val="FFFFFF"/>
                  </a:solidFill>
                  <a:prstDash val="solid"/>
                </a:ln>
                <a:effectLst/>
              </p:spPr>
              <p:txBody>
                <a:bodyPr rtlCol="0" anchor="ctr"/>
                <a:lstStyle/>
                <a:p>
                  <a:pPr algn="ctr" defTabSz="685795">
                    <a:defRPr/>
                  </a:pPr>
                  <a:endParaRPr lang="es-ES_tradnl" sz="800" kern="0" dirty="0">
                    <a:latin typeface="Open Sans" panose="020B0606030504020204" pitchFamily="34" charset="0"/>
                    <a:ea typeface="Open Sans" panose="020B0606030504020204" pitchFamily="34" charset="0"/>
                    <a:cs typeface="Open Sans" panose="020B0606030504020204" pitchFamily="34" charset="0"/>
                  </a:endParaRPr>
                </a:p>
              </p:txBody>
            </p:sp>
            <p:sp>
              <p:nvSpPr>
                <p:cNvPr id="28" name="Oval 27">
                  <a:extLst>
                    <a:ext uri="{FF2B5EF4-FFF2-40B4-BE49-F238E27FC236}">
                      <a16:creationId xmlns:a16="http://schemas.microsoft.com/office/drawing/2014/main" id="{679F4157-8D7F-4AB4-9226-18C96D79442D}"/>
                    </a:ext>
                  </a:extLst>
                </p:cNvPr>
                <p:cNvSpPr/>
                <p:nvPr/>
              </p:nvSpPr>
              <p:spPr>
                <a:xfrm rot="8319609">
                  <a:off x="7647292" y="280458"/>
                  <a:ext cx="822603" cy="822603"/>
                </a:xfrm>
                <a:prstGeom prst="ellipse">
                  <a:avLst/>
                </a:prstGeom>
                <a:solidFill>
                  <a:srgbClr val="8C8C8C"/>
                </a:solidFill>
                <a:ln w="12700" cap="flat" cmpd="sng" algn="ctr">
                  <a:solidFill>
                    <a:srgbClr val="FFFFFF"/>
                  </a:solidFill>
                  <a:prstDash val="solid"/>
                </a:ln>
                <a:effectLst/>
              </p:spPr>
              <p:txBody>
                <a:bodyPr rtlCol="0" anchor="ctr"/>
                <a:lstStyle/>
                <a:p>
                  <a:pPr algn="ctr" defTabSz="685795">
                    <a:defRPr/>
                  </a:pPr>
                  <a:r>
                    <a:rPr lang="es-ES_tradnl" sz="800" kern="0" dirty="0">
                      <a:latin typeface="Open Sans" panose="020B0606030504020204" pitchFamily="34" charset="0"/>
                      <a:ea typeface="Open Sans" panose="020B0606030504020204" pitchFamily="34" charset="0"/>
                      <a:cs typeface="Open Sans" panose="020B0606030504020204" pitchFamily="34" charset="0"/>
                    </a:rPr>
                    <a:t>7</a:t>
                  </a:r>
                </a:p>
              </p:txBody>
            </p:sp>
          </p:grpSp>
          <p:grpSp>
            <p:nvGrpSpPr>
              <p:cNvPr id="21" name="Group 20">
                <a:extLst>
                  <a:ext uri="{FF2B5EF4-FFF2-40B4-BE49-F238E27FC236}">
                    <a16:creationId xmlns:a16="http://schemas.microsoft.com/office/drawing/2014/main" id="{F0EA4C28-26B2-4306-BCB5-441B88701EBB}"/>
                  </a:ext>
                </a:extLst>
              </p:cNvPr>
              <p:cNvGrpSpPr>
                <a:grpSpLocks noChangeAspect="1"/>
              </p:cNvGrpSpPr>
              <p:nvPr/>
            </p:nvGrpSpPr>
            <p:grpSpPr>
              <a:xfrm rot="14737749">
                <a:off x="4100987" y="3387101"/>
                <a:ext cx="534094" cy="534094"/>
                <a:chOff x="7606853" y="246063"/>
                <a:chExt cx="896937" cy="896937"/>
              </a:xfrm>
              <a:solidFill>
                <a:srgbClr val="DCDCDC"/>
              </a:solidFill>
            </p:grpSpPr>
            <p:sp>
              <p:nvSpPr>
                <p:cNvPr id="25" name="Teardrop 24">
                  <a:extLst>
                    <a:ext uri="{FF2B5EF4-FFF2-40B4-BE49-F238E27FC236}">
                      <a16:creationId xmlns:a16="http://schemas.microsoft.com/office/drawing/2014/main" id="{AAC43962-396F-4671-82FD-B1EB4274247A}"/>
                    </a:ext>
                  </a:extLst>
                </p:cNvPr>
                <p:cNvSpPr/>
                <p:nvPr/>
              </p:nvSpPr>
              <p:spPr>
                <a:xfrm>
                  <a:off x="7606853" y="246063"/>
                  <a:ext cx="896937" cy="896937"/>
                </a:xfrm>
                <a:prstGeom prst="teardrop">
                  <a:avLst/>
                </a:prstGeom>
                <a:grpFill/>
                <a:ln w="12700" cap="flat" cmpd="sng" algn="ctr">
                  <a:solidFill>
                    <a:srgbClr val="FFFFFF"/>
                  </a:solidFill>
                  <a:prstDash val="solid"/>
                </a:ln>
                <a:effectLst/>
              </p:spPr>
              <p:txBody>
                <a:bodyPr rtlCol="0" anchor="ctr"/>
                <a:lstStyle/>
                <a:p>
                  <a:pPr algn="ctr" defTabSz="685795">
                    <a:defRPr/>
                  </a:pPr>
                  <a:endParaRPr lang="es-ES_tradnl" sz="800" kern="0" dirty="0">
                    <a:latin typeface="Open Sans" panose="020B0606030504020204" pitchFamily="34" charset="0"/>
                    <a:ea typeface="Open Sans" panose="020B0606030504020204" pitchFamily="34" charset="0"/>
                    <a:cs typeface="Open Sans" panose="020B0606030504020204" pitchFamily="34" charset="0"/>
                  </a:endParaRPr>
                </a:p>
              </p:txBody>
            </p:sp>
            <p:sp>
              <p:nvSpPr>
                <p:cNvPr id="26" name="Oval 25">
                  <a:extLst>
                    <a:ext uri="{FF2B5EF4-FFF2-40B4-BE49-F238E27FC236}">
                      <a16:creationId xmlns:a16="http://schemas.microsoft.com/office/drawing/2014/main" id="{A6440195-0605-4BFA-9B6E-63D2DD4B4DC0}"/>
                    </a:ext>
                  </a:extLst>
                </p:cNvPr>
                <p:cNvSpPr/>
                <p:nvPr/>
              </p:nvSpPr>
              <p:spPr>
                <a:xfrm rot="6862251">
                  <a:off x="7647292" y="280458"/>
                  <a:ext cx="822603" cy="822603"/>
                </a:xfrm>
                <a:prstGeom prst="ellipse">
                  <a:avLst/>
                </a:prstGeom>
                <a:solidFill>
                  <a:srgbClr val="8C8C8C"/>
                </a:solidFill>
                <a:ln w="12700" cap="flat" cmpd="sng" algn="ctr">
                  <a:solidFill>
                    <a:srgbClr val="FFFFFF"/>
                  </a:solidFill>
                  <a:prstDash val="solid"/>
                </a:ln>
                <a:effectLst/>
              </p:spPr>
              <p:txBody>
                <a:bodyPr rtlCol="0" anchor="ctr"/>
                <a:lstStyle/>
                <a:p>
                  <a:pPr algn="ctr" defTabSz="685795">
                    <a:defRPr/>
                  </a:pPr>
                  <a:r>
                    <a:rPr lang="es-ES_tradnl" sz="800" kern="0" dirty="0">
                      <a:latin typeface="Open Sans" panose="020B0606030504020204" pitchFamily="34" charset="0"/>
                      <a:ea typeface="Open Sans" panose="020B0606030504020204" pitchFamily="34" charset="0"/>
                      <a:cs typeface="Open Sans" panose="020B0606030504020204" pitchFamily="34" charset="0"/>
                    </a:rPr>
                    <a:t>8</a:t>
                  </a:r>
                </a:p>
              </p:txBody>
            </p:sp>
          </p:grpSp>
          <p:grpSp>
            <p:nvGrpSpPr>
              <p:cNvPr id="22" name="Group 21">
                <a:extLst>
                  <a:ext uri="{FF2B5EF4-FFF2-40B4-BE49-F238E27FC236}">
                    <a16:creationId xmlns:a16="http://schemas.microsoft.com/office/drawing/2014/main" id="{42B58461-B27C-4D00-8524-B72B65899CF5}"/>
                  </a:ext>
                </a:extLst>
              </p:cNvPr>
              <p:cNvGrpSpPr>
                <a:grpSpLocks noChangeAspect="1"/>
              </p:cNvGrpSpPr>
              <p:nvPr/>
            </p:nvGrpSpPr>
            <p:grpSpPr>
              <a:xfrm rot="17657679">
                <a:off x="4776105" y="2842152"/>
                <a:ext cx="534094" cy="534094"/>
                <a:chOff x="7606853" y="246063"/>
                <a:chExt cx="896937" cy="896937"/>
              </a:xfrm>
              <a:solidFill>
                <a:srgbClr val="DCDCDC"/>
              </a:solidFill>
            </p:grpSpPr>
            <p:sp>
              <p:nvSpPr>
                <p:cNvPr id="23" name="Teardrop 22">
                  <a:extLst>
                    <a:ext uri="{FF2B5EF4-FFF2-40B4-BE49-F238E27FC236}">
                      <a16:creationId xmlns:a16="http://schemas.microsoft.com/office/drawing/2014/main" id="{A65825F5-F8D9-4E93-96F8-1A0C2C5529B7}"/>
                    </a:ext>
                  </a:extLst>
                </p:cNvPr>
                <p:cNvSpPr/>
                <p:nvPr/>
              </p:nvSpPr>
              <p:spPr>
                <a:xfrm>
                  <a:off x="7606853" y="246063"/>
                  <a:ext cx="896937" cy="896937"/>
                </a:xfrm>
                <a:prstGeom prst="teardrop">
                  <a:avLst/>
                </a:prstGeom>
                <a:grpFill/>
                <a:ln w="12700" cap="flat" cmpd="sng" algn="ctr">
                  <a:solidFill>
                    <a:srgbClr val="FFFFFF"/>
                  </a:solidFill>
                  <a:prstDash val="solid"/>
                </a:ln>
                <a:effectLst/>
              </p:spPr>
              <p:txBody>
                <a:bodyPr rtlCol="0" anchor="ctr"/>
                <a:lstStyle/>
                <a:p>
                  <a:pPr algn="ctr" defTabSz="685795">
                    <a:defRPr/>
                  </a:pPr>
                  <a:endParaRPr lang="es-ES_tradnl" sz="800" kern="0" dirty="0">
                    <a:latin typeface="Open Sans" panose="020B0606030504020204" pitchFamily="34" charset="0"/>
                    <a:ea typeface="Open Sans" panose="020B0606030504020204" pitchFamily="34" charset="0"/>
                    <a:cs typeface="Open Sans" panose="020B0606030504020204" pitchFamily="34" charset="0"/>
                  </a:endParaRPr>
                </a:p>
              </p:txBody>
            </p:sp>
            <p:sp>
              <p:nvSpPr>
                <p:cNvPr id="24" name="Oval 23">
                  <a:extLst>
                    <a:ext uri="{FF2B5EF4-FFF2-40B4-BE49-F238E27FC236}">
                      <a16:creationId xmlns:a16="http://schemas.microsoft.com/office/drawing/2014/main" id="{25D90A18-5857-4292-9D3A-EBA1D8E45B28}"/>
                    </a:ext>
                  </a:extLst>
                </p:cNvPr>
                <p:cNvSpPr/>
                <p:nvPr/>
              </p:nvSpPr>
              <p:spPr>
                <a:xfrm rot="3729573">
                  <a:off x="7647292" y="280458"/>
                  <a:ext cx="822603" cy="822603"/>
                </a:xfrm>
                <a:prstGeom prst="ellipse">
                  <a:avLst/>
                </a:prstGeom>
                <a:solidFill>
                  <a:srgbClr val="8C8C8C"/>
                </a:solidFill>
                <a:ln w="12700" cap="flat" cmpd="sng" algn="ctr">
                  <a:solidFill>
                    <a:srgbClr val="FFFFFF"/>
                  </a:solidFill>
                  <a:prstDash val="solid"/>
                </a:ln>
                <a:effectLst/>
              </p:spPr>
              <p:txBody>
                <a:bodyPr rtlCol="0" anchor="ctr"/>
                <a:lstStyle/>
                <a:p>
                  <a:pPr algn="ctr" defTabSz="685795">
                    <a:defRPr/>
                  </a:pPr>
                  <a:r>
                    <a:rPr lang="es-ES_tradnl" sz="800" kern="0" dirty="0">
                      <a:latin typeface="Open Sans" panose="020B0606030504020204" pitchFamily="34" charset="0"/>
                      <a:ea typeface="Open Sans" panose="020B0606030504020204" pitchFamily="34" charset="0"/>
                      <a:cs typeface="Open Sans" panose="020B0606030504020204" pitchFamily="34" charset="0"/>
                    </a:rPr>
                    <a:t>9</a:t>
                  </a:r>
                </a:p>
              </p:txBody>
            </p:sp>
          </p:grpSp>
        </p:grpSp>
        <p:sp>
          <p:nvSpPr>
            <p:cNvPr id="11" name="TextBox 10">
              <a:extLst>
                <a:ext uri="{FF2B5EF4-FFF2-40B4-BE49-F238E27FC236}">
                  <a16:creationId xmlns:a16="http://schemas.microsoft.com/office/drawing/2014/main" id="{55C93B46-E9AC-4C0D-85B8-3306A39C5375}"/>
                </a:ext>
              </a:extLst>
            </p:cNvPr>
            <p:cNvSpPr txBox="1"/>
            <p:nvPr/>
          </p:nvSpPr>
          <p:spPr>
            <a:xfrm>
              <a:off x="4686386" y="4067263"/>
              <a:ext cx="1292662" cy="291552"/>
            </a:xfrm>
            <a:prstGeom prst="rect">
              <a:avLst/>
            </a:prstGeom>
          </p:spPr>
          <p:txBody>
            <a:bodyPr wrap="square" rtlCol="0" anchor="ctr">
              <a:spAutoFit/>
            </a:bodyPr>
            <a:lstStyle/>
            <a:p>
              <a:pPr algn="ctr" defTabSz="685795">
                <a:defRPr/>
              </a:pPr>
              <a:r>
                <a:rPr lang="ca-ES" sz="1000" b="1" dirty="0">
                  <a:solidFill>
                    <a:schemeClr val="bg1"/>
                  </a:solidFill>
                  <a:latin typeface="Open Sans" panose="020B0606030504020204" pitchFamily="34" charset="0"/>
                  <a:ea typeface="Open Sans" panose="020B0606030504020204" pitchFamily="34" charset="0"/>
                  <a:cs typeface="Open Sans" panose="020B0606030504020204" pitchFamily="34" charset="0"/>
                </a:rPr>
                <a:t>START-UP</a:t>
              </a:r>
            </a:p>
          </p:txBody>
        </p:sp>
      </p:grpSp>
      <p:sp>
        <p:nvSpPr>
          <p:cNvPr id="41" name="Rounded Rectangle 42">
            <a:extLst>
              <a:ext uri="{FF2B5EF4-FFF2-40B4-BE49-F238E27FC236}">
                <a16:creationId xmlns:a16="http://schemas.microsoft.com/office/drawing/2014/main" id="{16661CDF-B71D-44C0-8FF5-BC11F048036E}"/>
              </a:ext>
            </a:extLst>
          </p:cNvPr>
          <p:cNvSpPr/>
          <p:nvPr/>
        </p:nvSpPr>
        <p:spPr>
          <a:xfrm>
            <a:off x="5961588" y="1374922"/>
            <a:ext cx="1977690" cy="830258"/>
          </a:xfrm>
          <a:prstGeom prst="roundRect">
            <a:avLst/>
          </a:prstGeom>
          <a:solidFill>
            <a:schemeClr val="accent4">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just"/>
            <a:r>
              <a:rPr lang="es-ES" sz="900" dirty="0">
                <a:latin typeface="Montserrat" panose="00000500000000000000" pitchFamily="2" charset="0"/>
                <a:ea typeface="Open Sans" panose="020B0606030504020204" pitchFamily="34" charset="0"/>
                <a:cs typeface="Open Sans" panose="020B0606030504020204" pitchFamily="34" charset="0"/>
              </a:rPr>
              <a:t>Normalmente se caracterizan por disponer de un </a:t>
            </a:r>
            <a:r>
              <a:rPr lang="es-ES" sz="900" b="1" dirty="0">
                <a:latin typeface="Montserrat" panose="00000500000000000000" pitchFamily="2" charset="0"/>
                <a:ea typeface="Open Sans" panose="020B0606030504020204" pitchFamily="34" charset="0"/>
                <a:cs typeface="Open Sans" panose="020B0606030504020204" pitchFamily="34" charset="0"/>
              </a:rPr>
              <a:t>componente</a:t>
            </a:r>
            <a:r>
              <a:rPr lang="es-ES" sz="900" dirty="0">
                <a:latin typeface="Montserrat" panose="00000500000000000000" pitchFamily="2" charset="0"/>
                <a:ea typeface="Open Sans" panose="020B0606030504020204" pitchFamily="34" charset="0"/>
                <a:cs typeface="Open Sans" panose="020B0606030504020204" pitchFamily="34" charset="0"/>
              </a:rPr>
              <a:t> </a:t>
            </a:r>
            <a:r>
              <a:rPr lang="es-ES" sz="900" b="1" dirty="0">
                <a:latin typeface="Montserrat" panose="00000500000000000000" pitchFamily="2" charset="0"/>
                <a:ea typeface="Open Sans" panose="020B0606030504020204" pitchFamily="34" charset="0"/>
                <a:cs typeface="Open Sans" panose="020B0606030504020204" pitchFamily="34" charset="0"/>
              </a:rPr>
              <a:t>tecnológico</a:t>
            </a:r>
            <a:r>
              <a:rPr lang="es-ES" sz="900" dirty="0">
                <a:latin typeface="Montserrat" panose="00000500000000000000" pitchFamily="2" charset="0"/>
                <a:ea typeface="Open Sans" panose="020B0606030504020204" pitchFamily="34" charset="0"/>
                <a:cs typeface="Open Sans" panose="020B0606030504020204" pitchFamily="34" charset="0"/>
              </a:rPr>
              <a:t> diferenciador</a:t>
            </a:r>
            <a:r>
              <a:rPr lang="es-ES" sz="900" dirty="0">
                <a:latin typeface="Open Sans" panose="020B0606030504020204" pitchFamily="34" charset="0"/>
                <a:ea typeface="Open Sans" panose="020B0606030504020204" pitchFamily="34" charset="0"/>
                <a:cs typeface="Open Sans" panose="020B0606030504020204" pitchFamily="34" charset="0"/>
              </a:rPr>
              <a:t>.</a:t>
            </a:r>
          </a:p>
        </p:txBody>
      </p:sp>
      <p:grpSp>
        <p:nvGrpSpPr>
          <p:cNvPr id="42" name="Group 41">
            <a:extLst>
              <a:ext uri="{FF2B5EF4-FFF2-40B4-BE49-F238E27FC236}">
                <a16:creationId xmlns:a16="http://schemas.microsoft.com/office/drawing/2014/main" id="{EE05A32F-09EA-4304-9071-4CBAC525147C}"/>
              </a:ext>
            </a:extLst>
          </p:cNvPr>
          <p:cNvGrpSpPr/>
          <p:nvPr/>
        </p:nvGrpSpPr>
        <p:grpSpPr>
          <a:xfrm>
            <a:off x="7487893" y="2374129"/>
            <a:ext cx="2147032" cy="751183"/>
            <a:chOff x="8080703" y="3246392"/>
            <a:chExt cx="1565994" cy="886528"/>
          </a:xfrm>
        </p:grpSpPr>
        <p:sp>
          <p:nvSpPr>
            <p:cNvPr id="43" name="Rounded Rectangle 44">
              <a:extLst>
                <a:ext uri="{FF2B5EF4-FFF2-40B4-BE49-F238E27FC236}">
                  <a16:creationId xmlns:a16="http://schemas.microsoft.com/office/drawing/2014/main" id="{0EB4F511-3526-40ED-9DAF-71456840D940}"/>
                </a:ext>
              </a:extLst>
            </p:cNvPr>
            <p:cNvSpPr/>
            <p:nvPr/>
          </p:nvSpPr>
          <p:spPr>
            <a:xfrm>
              <a:off x="8080703" y="3246392"/>
              <a:ext cx="1565994" cy="886528"/>
            </a:xfrm>
            <a:prstGeom prst="roundRect">
              <a:avLst/>
            </a:prstGeom>
            <a:solidFill>
              <a:schemeClr val="accent4">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685795">
                <a:defRPr/>
              </a:pPr>
              <a:endParaRPr lang="es-ES_tradnl" sz="8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44" name="TextBox 43">
              <a:extLst>
                <a:ext uri="{FF2B5EF4-FFF2-40B4-BE49-F238E27FC236}">
                  <a16:creationId xmlns:a16="http://schemas.microsoft.com/office/drawing/2014/main" id="{86F2610B-8D64-41F0-A1F8-2E0FE63FEABA}"/>
                </a:ext>
              </a:extLst>
            </p:cNvPr>
            <p:cNvSpPr txBox="1"/>
            <p:nvPr/>
          </p:nvSpPr>
          <p:spPr>
            <a:xfrm>
              <a:off x="8167253" y="3375998"/>
              <a:ext cx="1397383" cy="599330"/>
            </a:xfrm>
            <a:prstGeom prst="rect">
              <a:avLst/>
            </a:prstGeom>
          </p:spPr>
          <p:txBody>
            <a:bodyPr wrap="square" rtlCol="0">
              <a:spAutoFit/>
            </a:bodyPr>
            <a:lstStyle/>
            <a:p>
              <a:pPr algn="just"/>
              <a:r>
                <a:rPr lang="es-ES" sz="900" b="1" dirty="0">
                  <a:solidFill>
                    <a:schemeClr val="bg1"/>
                  </a:solidFill>
                  <a:latin typeface="Montserrat" panose="00000500000000000000" pitchFamily="2" charset="0"/>
                  <a:ea typeface="Open Sans" panose="020B0606030504020204" pitchFamily="34" charset="0"/>
                  <a:cs typeface="Open Sans" panose="020B0606030504020204" pitchFamily="34" charset="0"/>
                </a:rPr>
                <a:t>Finalidad</a:t>
              </a:r>
              <a:r>
                <a:rPr lang="es-ES" sz="900" dirty="0">
                  <a:solidFill>
                    <a:schemeClr val="bg1"/>
                  </a:solidFill>
                  <a:latin typeface="Montserrat" panose="00000500000000000000" pitchFamily="2" charset="0"/>
                  <a:ea typeface="Open Sans" panose="020B0606030504020204" pitchFamily="34" charset="0"/>
                  <a:cs typeface="Open Sans" panose="020B0606030504020204" pitchFamily="34" charset="0"/>
                </a:rPr>
                <a:t> del emprendedor: venta posterior o entrada de un inversor tercero.  </a:t>
              </a:r>
            </a:p>
          </p:txBody>
        </p:sp>
      </p:grpSp>
      <p:grpSp>
        <p:nvGrpSpPr>
          <p:cNvPr id="45" name="Group 44">
            <a:extLst>
              <a:ext uri="{FF2B5EF4-FFF2-40B4-BE49-F238E27FC236}">
                <a16:creationId xmlns:a16="http://schemas.microsoft.com/office/drawing/2014/main" id="{D03C4488-70DF-40B1-9562-73A9CA522D26}"/>
              </a:ext>
            </a:extLst>
          </p:cNvPr>
          <p:cNvGrpSpPr/>
          <p:nvPr/>
        </p:nvGrpSpPr>
        <p:grpSpPr>
          <a:xfrm>
            <a:off x="7501630" y="3440464"/>
            <a:ext cx="2711851" cy="1090788"/>
            <a:chOff x="8265650" y="4192913"/>
            <a:chExt cx="1830446" cy="792940"/>
          </a:xfrm>
        </p:grpSpPr>
        <p:grpSp>
          <p:nvGrpSpPr>
            <p:cNvPr id="46" name="Group 45">
              <a:extLst>
                <a:ext uri="{FF2B5EF4-FFF2-40B4-BE49-F238E27FC236}">
                  <a16:creationId xmlns:a16="http://schemas.microsoft.com/office/drawing/2014/main" id="{BFBFF6A6-4051-4EF2-82FE-75AE13605905}"/>
                </a:ext>
              </a:extLst>
            </p:cNvPr>
            <p:cNvGrpSpPr/>
            <p:nvPr/>
          </p:nvGrpSpPr>
          <p:grpSpPr>
            <a:xfrm>
              <a:off x="9658916" y="4280584"/>
              <a:ext cx="222962" cy="271914"/>
              <a:chOff x="2843213" y="5346706"/>
              <a:chExt cx="471487" cy="574669"/>
            </a:xfrm>
            <a:solidFill>
              <a:schemeClr val="bg1"/>
            </a:solidFill>
          </p:grpSpPr>
          <p:sp>
            <p:nvSpPr>
              <p:cNvPr id="49" name="Freeform 76">
                <a:extLst>
                  <a:ext uri="{FF2B5EF4-FFF2-40B4-BE49-F238E27FC236}">
                    <a16:creationId xmlns:a16="http://schemas.microsoft.com/office/drawing/2014/main" id="{5B6064E0-8990-4C43-9266-30055E0EDC92}"/>
                  </a:ext>
                </a:extLst>
              </p:cNvPr>
              <p:cNvSpPr>
                <a:spLocks/>
              </p:cNvSpPr>
              <p:nvPr/>
            </p:nvSpPr>
            <p:spPr bwMode="auto">
              <a:xfrm>
                <a:off x="2981326" y="5727703"/>
                <a:ext cx="244475" cy="22225"/>
              </a:xfrm>
              <a:custGeom>
                <a:avLst/>
                <a:gdLst>
                  <a:gd name="T0" fmla="*/ 97 w 102"/>
                  <a:gd name="T1" fmla="*/ 0 h 9"/>
                  <a:gd name="T2" fmla="*/ 5 w 102"/>
                  <a:gd name="T3" fmla="*/ 0 h 9"/>
                  <a:gd name="T4" fmla="*/ 0 w 102"/>
                  <a:gd name="T5" fmla="*/ 5 h 9"/>
                  <a:gd name="T6" fmla="*/ 5 w 102"/>
                  <a:gd name="T7" fmla="*/ 9 h 9"/>
                  <a:gd name="T8" fmla="*/ 97 w 102"/>
                  <a:gd name="T9" fmla="*/ 9 h 9"/>
                  <a:gd name="T10" fmla="*/ 102 w 102"/>
                  <a:gd name="T11" fmla="*/ 5 h 9"/>
                  <a:gd name="T12" fmla="*/ 97 w 102"/>
                  <a:gd name="T13" fmla="*/ 0 h 9"/>
                </a:gdLst>
                <a:ahLst/>
                <a:cxnLst>
                  <a:cxn ang="0">
                    <a:pos x="T0" y="T1"/>
                  </a:cxn>
                  <a:cxn ang="0">
                    <a:pos x="T2" y="T3"/>
                  </a:cxn>
                  <a:cxn ang="0">
                    <a:pos x="T4" y="T5"/>
                  </a:cxn>
                  <a:cxn ang="0">
                    <a:pos x="T6" y="T7"/>
                  </a:cxn>
                  <a:cxn ang="0">
                    <a:pos x="T8" y="T9"/>
                  </a:cxn>
                  <a:cxn ang="0">
                    <a:pos x="T10" y="T11"/>
                  </a:cxn>
                  <a:cxn ang="0">
                    <a:pos x="T12" y="T13"/>
                  </a:cxn>
                </a:cxnLst>
                <a:rect l="0" t="0" r="r" b="b"/>
                <a:pathLst>
                  <a:path w="102" h="9">
                    <a:moveTo>
                      <a:pt x="97" y="0"/>
                    </a:moveTo>
                    <a:cubicBezTo>
                      <a:pt x="5" y="0"/>
                      <a:pt x="5" y="0"/>
                      <a:pt x="5" y="0"/>
                    </a:cubicBezTo>
                    <a:cubicBezTo>
                      <a:pt x="2" y="0"/>
                      <a:pt x="0" y="2"/>
                      <a:pt x="0" y="5"/>
                    </a:cubicBezTo>
                    <a:cubicBezTo>
                      <a:pt x="0" y="7"/>
                      <a:pt x="2" y="9"/>
                      <a:pt x="5" y="9"/>
                    </a:cubicBezTo>
                    <a:cubicBezTo>
                      <a:pt x="97" y="9"/>
                      <a:pt x="97" y="9"/>
                      <a:pt x="97" y="9"/>
                    </a:cubicBezTo>
                    <a:cubicBezTo>
                      <a:pt x="100" y="9"/>
                      <a:pt x="102" y="7"/>
                      <a:pt x="102" y="5"/>
                    </a:cubicBezTo>
                    <a:cubicBezTo>
                      <a:pt x="102" y="2"/>
                      <a:pt x="100" y="0"/>
                      <a:pt x="97" y="0"/>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68576" tIns="34288" rIns="68576" bIns="34288" numCol="1" anchor="t" anchorCtr="0" compatLnSpc="1">
                <a:prstTxWarp prst="textNoShape">
                  <a:avLst/>
                </a:prstTxWarp>
              </a:bodyPr>
              <a:lstStyle/>
              <a:p>
                <a:pPr defTabSz="685795">
                  <a:defRPr/>
                </a:pPr>
                <a:endParaRPr lang="es-ES_tradnl" sz="8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50" name="Freeform 77">
                <a:extLst>
                  <a:ext uri="{FF2B5EF4-FFF2-40B4-BE49-F238E27FC236}">
                    <a16:creationId xmlns:a16="http://schemas.microsoft.com/office/drawing/2014/main" id="{EFADF854-0058-417B-B013-D8ECDA52075A}"/>
                  </a:ext>
                </a:extLst>
              </p:cNvPr>
              <p:cNvSpPr>
                <a:spLocks/>
              </p:cNvSpPr>
              <p:nvPr/>
            </p:nvSpPr>
            <p:spPr bwMode="auto">
              <a:xfrm>
                <a:off x="2981326" y="5656265"/>
                <a:ext cx="244475" cy="20638"/>
              </a:xfrm>
              <a:custGeom>
                <a:avLst/>
                <a:gdLst>
                  <a:gd name="T0" fmla="*/ 97 w 102"/>
                  <a:gd name="T1" fmla="*/ 0 h 9"/>
                  <a:gd name="T2" fmla="*/ 5 w 102"/>
                  <a:gd name="T3" fmla="*/ 0 h 9"/>
                  <a:gd name="T4" fmla="*/ 0 w 102"/>
                  <a:gd name="T5" fmla="*/ 4 h 9"/>
                  <a:gd name="T6" fmla="*/ 5 w 102"/>
                  <a:gd name="T7" fmla="*/ 9 h 9"/>
                  <a:gd name="T8" fmla="*/ 97 w 102"/>
                  <a:gd name="T9" fmla="*/ 9 h 9"/>
                  <a:gd name="T10" fmla="*/ 102 w 102"/>
                  <a:gd name="T11" fmla="*/ 4 h 9"/>
                  <a:gd name="T12" fmla="*/ 97 w 102"/>
                  <a:gd name="T13" fmla="*/ 0 h 9"/>
                </a:gdLst>
                <a:ahLst/>
                <a:cxnLst>
                  <a:cxn ang="0">
                    <a:pos x="T0" y="T1"/>
                  </a:cxn>
                  <a:cxn ang="0">
                    <a:pos x="T2" y="T3"/>
                  </a:cxn>
                  <a:cxn ang="0">
                    <a:pos x="T4" y="T5"/>
                  </a:cxn>
                  <a:cxn ang="0">
                    <a:pos x="T6" y="T7"/>
                  </a:cxn>
                  <a:cxn ang="0">
                    <a:pos x="T8" y="T9"/>
                  </a:cxn>
                  <a:cxn ang="0">
                    <a:pos x="T10" y="T11"/>
                  </a:cxn>
                  <a:cxn ang="0">
                    <a:pos x="T12" y="T13"/>
                  </a:cxn>
                </a:cxnLst>
                <a:rect l="0" t="0" r="r" b="b"/>
                <a:pathLst>
                  <a:path w="102" h="9">
                    <a:moveTo>
                      <a:pt x="97" y="0"/>
                    </a:moveTo>
                    <a:cubicBezTo>
                      <a:pt x="5" y="0"/>
                      <a:pt x="5" y="0"/>
                      <a:pt x="5" y="0"/>
                    </a:cubicBezTo>
                    <a:cubicBezTo>
                      <a:pt x="2" y="0"/>
                      <a:pt x="0" y="2"/>
                      <a:pt x="0" y="4"/>
                    </a:cubicBezTo>
                    <a:cubicBezTo>
                      <a:pt x="0" y="7"/>
                      <a:pt x="2" y="9"/>
                      <a:pt x="5" y="9"/>
                    </a:cubicBezTo>
                    <a:cubicBezTo>
                      <a:pt x="97" y="9"/>
                      <a:pt x="97" y="9"/>
                      <a:pt x="97" y="9"/>
                    </a:cubicBezTo>
                    <a:cubicBezTo>
                      <a:pt x="100" y="9"/>
                      <a:pt x="102" y="7"/>
                      <a:pt x="102" y="4"/>
                    </a:cubicBezTo>
                    <a:cubicBezTo>
                      <a:pt x="102" y="2"/>
                      <a:pt x="100" y="0"/>
                      <a:pt x="97" y="0"/>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68576" tIns="34288" rIns="68576" bIns="34288" numCol="1" anchor="t" anchorCtr="0" compatLnSpc="1">
                <a:prstTxWarp prst="textNoShape">
                  <a:avLst/>
                </a:prstTxWarp>
              </a:bodyPr>
              <a:lstStyle/>
              <a:p>
                <a:pPr defTabSz="685795">
                  <a:defRPr/>
                </a:pPr>
                <a:endParaRPr lang="es-ES_tradnl" sz="8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51" name="Freeform 78">
                <a:extLst>
                  <a:ext uri="{FF2B5EF4-FFF2-40B4-BE49-F238E27FC236}">
                    <a16:creationId xmlns:a16="http://schemas.microsoft.com/office/drawing/2014/main" id="{72B0720F-5409-403C-835E-3A8A28D2934D}"/>
                  </a:ext>
                </a:extLst>
              </p:cNvPr>
              <p:cNvSpPr>
                <a:spLocks/>
              </p:cNvSpPr>
              <p:nvPr/>
            </p:nvSpPr>
            <p:spPr bwMode="auto">
              <a:xfrm>
                <a:off x="2981326" y="5581653"/>
                <a:ext cx="244475" cy="23813"/>
              </a:xfrm>
              <a:custGeom>
                <a:avLst/>
                <a:gdLst>
                  <a:gd name="T0" fmla="*/ 97 w 102"/>
                  <a:gd name="T1" fmla="*/ 0 h 10"/>
                  <a:gd name="T2" fmla="*/ 5 w 102"/>
                  <a:gd name="T3" fmla="*/ 0 h 10"/>
                  <a:gd name="T4" fmla="*/ 0 w 102"/>
                  <a:gd name="T5" fmla="*/ 5 h 10"/>
                  <a:gd name="T6" fmla="*/ 5 w 102"/>
                  <a:gd name="T7" fmla="*/ 10 h 10"/>
                  <a:gd name="T8" fmla="*/ 97 w 102"/>
                  <a:gd name="T9" fmla="*/ 10 h 10"/>
                  <a:gd name="T10" fmla="*/ 102 w 102"/>
                  <a:gd name="T11" fmla="*/ 5 h 10"/>
                  <a:gd name="T12" fmla="*/ 97 w 102"/>
                  <a:gd name="T13" fmla="*/ 0 h 10"/>
                </a:gdLst>
                <a:ahLst/>
                <a:cxnLst>
                  <a:cxn ang="0">
                    <a:pos x="T0" y="T1"/>
                  </a:cxn>
                  <a:cxn ang="0">
                    <a:pos x="T2" y="T3"/>
                  </a:cxn>
                  <a:cxn ang="0">
                    <a:pos x="T4" y="T5"/>
                  </a:cxn>
                  <a:cxn ang="0">
                    <a:pos x="T6" y="T7"/>
                  </a:cxn>
                  <a:cxn ang="0">
                    <a:pos x="T8" y="T9"/>
                  </a:cxn>
                  <a:cxn ang="0">
                    <a:pos x="T10" y="T11"/>
                  </a:cxn>
                  <a:cxn ang="0">
                    <a:pos x="T12" y="T13"/>
                  </a:cxn>
                </a:cxnLst>
                <a:rect l="0" t="0" r="r" b="b"/>
                <a:pathLst>
                  <a:path w="102" h="10">
                    <a:moveTo>
                      <a:pt x="97" y="0"/>
                    </a:moveTo>
                    <a:cubicBezTo>
                      <a:pt x="5" y="0"/>
                      <a:pt x="5" y="0"/>
                      <a:pt x="5" y="0"/>
                    </a:cubicBezTo>
                    <a:cubicBezTo>
                      <a:pt x="2" y="0"/>
                      <a:pt x="0" y="3"/>
                      <a:pt x="0" y="5"/>
                    </a:cubicBezTo>
                    <a:cubicBezTo>
                      <a:pt x="0" y="8"/>
                      <a:pt x="2" y="10"/>
                      <a:pt x="5" y="10"/>
                    </a:cubicBezTo>
                    <a:cubicBezTo>
                      <a:pt x="97" y="10"/>
                      <a:pt x="97" y="10"/>
                      <a:pt x="97" y="10"/>
                    </a:cubicBezTo>
                    <a:cubicBezTo>
                      <a:pt x="100" y="10"/>
                      <a:pt x="102" y="8"/>
                      <a:pt x="102" y="5"/>
                    </a:cubicBezTo>
                    <a:cubicBezTo>
                      <a:pt x="102" y="3"/>
                      <a:pt x="100" y="0"/>
                      <a:pt x="97" y="0"/>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68576" tIns="34288" rIns="68576" bIns="34288" numCol="1" anchor="t" anchorCtr="0" compatLnSpc="1">
                <a:prstTxWarp prst="textNoShape">
                  <a:avLst/>
                </a:prstTxWarp>
              </a:bodyPr>
              <a:lstStyle/>
              <a:p>
                <a:pPr defTabSz="685795">
                  <a:defRPr/>
                </a:pPr>
                <a:endParaRPr lang="es-ES_tradnl" sz="8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52" name="Freeform 79">
                <a:extLst>
                  <a:ext uri="{FF2B5EF4-FFF2-40B4-BE49-F238E27FC236}">
                    <a16:creationId xmlns:a16="http://schemas.microsoft.com/office/drawing/2014/main" id="{3CE36F77-7A21-4032-BC0C-FFDF8BECF9E1}"/>
                  </a:ext>
                </a:extLst>
              </p:cNvPr>
              <p:cNvSpPr>
                <a:spLocks/>
              </p:cNvSpPr>
              <p:nvPr/>
            </p:nvSpPr>
            <p:spPr bwMode="auto">
              <a:xfrm>
                <a:off x="2981326" y="5510217"/>
                <a:ext cx="125414" cy="23813"/>
              </a:xfrm>
              <a:custGeom>
                <a:avLst/>
                <a:gdLst>
                  <a:gd name="T0" fmla="*/ 5 w 52"/>
                  <a:gd name="T1" fmla="*/ 10 h 10"/>
                  <a:gd name="T2" fmla="*/ 47 w 52"/>
                  <a:gd name="T3" fmla="*/ 10 h 10"/>
                  <a:gd name="T4" fmla="*/ 52 w 52"/>
                  <a:gd name="T5" fmla="*/ 5 h 10"/>
                  <a:gd name="T6" fmla="*/ 47 w 52"/>
                  <a:gd name="T7" fmla="*/ 0 h 10"/>
                  <a:gd name="T8" fmla="*/ 5 w 52"/>
                  <a:gd name="T9" fmla="*/ 0 h 10"/>
                  <a:gd name="T10" fmla="*/ 0 w 52"/>
                  <a:gd name="T11" fmla="*/ 5 h 10"/>
                  <a:gd name="T12" fmla="*/ 5 w 52"/>
                  <a:gd name="T13" fmla="*/ 10 h 10"/>
                </a:gdLst>
                <a:ahLst/>
                <a:cxnLst>
                  <a:cxn ang="0">
                    <a:pos x="T0" y="T1"/>
                  </a:cxn>
                  <a:cxn ang="0">
                    <a:pos x="T2" y="T3"/>
                  </a:cxn>
                  <a:cxn ang="0">
                    <a:pos x="T4" y="T5"/>
                  </a:cxn>
                  <a:cxn ang="0">
                    <a:pos x="T6" y="T7"/>
                  </a:cxn>
                  <a:cxn ang="0">
                    <a:pos x="T8" y="T9"/>
                  </a:cxn>
                  <a:cxn ang="0">
                    <a:pos x="T10" y="T11"/>
                  </a:cxn>
                  <a:cxn ang="0">
                    <a:pos x="T12" y="T13"/>
                  </a:cxn>
                </a:cxnLst>
                <a:rect l="0" t="0" r="r" b="b"/>
                <a:pathLst>
                  <a:path w="52" h="10">
                    <a:moveTo>
                      <a:pt x="5" y="10"/>
                    </a:moveTo>
                    <a:cubicBezTo>
                      <a:pt x="47" y="10"/>
                      <a:pt x="47" y="10"/>
                      <a:pt x="47" y="10"/>
                    </a:cubicBezTo>
                    <a:cubicBezTo>
                      <a:pt x="49" y="10"/>
                      <a:pt x="52" y="8"/>
                      <a:pt x="52" y="5"/>
                    </a:cubicBezTo>
                    <a:cubicBezTo>
                      <a:pt x="52" y="3"/>
                      <a:pt x="49" y="0"/>
                      <a:pt x="47" y="0"/>
                    </a:cubicBezTo>
                    <a:cubicBezTo>
                      <a:pt x="5" y="0"/>
                      <a:pt x="5" y="0"/>
                      <a:pt x="5" y="0"/>
                    </a:cubicBezTo>
                    <a:cubicBezTo>
                      <a:pt x="2" y="0"/>
                      <a:pt x="0" y="3"/>
                      <a:pt x="0" y="5"/>
                    </a:cubicBezTo>
                    <a:cubicBezTo>
                      <a:pt x="0" y="8"/>
                      <a:pt x="2" y="10"/>
                      <a:pt x="5" y="10"/>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68576" tIns="34288" rIns="68576" bIns="34288" numCol="1" anchor="t" anchorCtr="0" compatLnSpc="1">
                <a:prstTxWarp prst="textNoShape">
                  <a:avLst/>
                </a:prstTxWarp>
              </a:bodyPr>
              <a:lstStyle/>
              <a:p>
                <a:pPr defTabSz="685795">
                  <a:defRPr/>
                </a:pPr>
                <a:endParaRPr lang="es-ES_tradnl" sz="8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53" name="Freeform 80">
                <a:extLst>
                  <a:ext uri="{FF2B5EF4-FFF2-40B4-BE49-F238E27FC236}">
                    <a16:creationId xmlns:a16="http://schemas.microsoft.com/office/drawing/2014/main" id="{784243C1-C916-4BDB-9D21-7B699B717EE6}"/>
                  </a:ext>
                </a:extLst>
              </p:cNvPr>
              <p:cNvSpPr>
                <a:spLocks noEditPoints="1"/>
              </p:cNvSpPr>
              <p:nvPr/>
            </p:nvSpPr>
            <p:spPr bwMode="auto">
              <a:xfrm>
                <a:off x="2901950" y="5346706"/>
                <a:ext cx="412750" cy="517525"/>
              </a:xfrm>
              <a:custGeom>
                <a:avLst/>
                <a:gdLst>
                  <a:gd name="T0" fmla="*/ 169 w 172"/>
                  <a:gd name="T1" fmla="*/ 33 h 216"/>
                  <a:gd name="T2" fmla="*/ 139 w 172"/>
                  <a:gd name="T3" fmla="*/ 4 h 216"/>
                  <a:gd name="T4" fmla="*/ 130 w 172"/>
                  <a:gd name="T5" fmla="*/ 0 h 216"/>
                  <a:gd name="T6" fmla="*/ 130 w 172"/>
                  <a:gd name="T7" fmla="*/ 0 h 216"/>
                  <a:gd name="T8" fmla="*/ 12 w 172"/>
                  <a:gd name="T9" fmla="*/ 0 h 216"/>
                  <a:gd name="T10" fmla="*/ 0 w 172"/>
                  <a:gd name="T11" fmla="*/ 12 h 216"/>
                  <a:gd name="T12" fmla="*/ 0 w 172"/>
                  <a:gd name="T13" fmla="*/ 204 h 216"/>
                  <a:gd name="T14" fmla="*/ 12 w 172"/>
                  <a:gd name="T15" fmla="*/ 216 h 216"/>
                  <a:gd name="T16" fmla="*/ 160 w 172"/>
                  <a:gd name="T17" fmla="*/ 216 h 216"/>
                  <a:gd name="T18" fmla="*/ 172 w 172"/>
                  <a:gd name="T19" fmla="*/ 204 h 216"/>
                  <a:gd name="T20" fmla="*/ 172 w 172"/>
                  <a:gd name="T21" fmla="*/ 42 h 216"/>
                  <a:gd name="T22" fmla="*/ 169 w 172"/>
                  <a:gd name="T23" fmla="*/ 33 h 216"/>
                  <a:gd name="T24" fmla="*/ 159 w 172"/>
                  <a:gd name="T25" fmla="*/ 37 h 216"/>
                  <a:gd name="T26" fmla="*/ 135 w 172"/>
                  <a:gd name="T27" fmla="*/ 37 h 216"/>
                  <a:gd name="T28" fmla="*/ 135 w 172"/>
                  <a:gd name="T29" fmla="*/ 14 h 216"/>
                  <a:gd name="T30" fmla="*/ 159 w 172"/>
                  <a:gd name="T31" fmla="*/ 37 h 216"/>
                  <a:gd name="T32" fmla="*/ 160 w 172"/>
                  <a:gd name="T33" fmla="*/ 206 h 216"/>
                  <a:gd name="T34" fmla="*/ 12 w 172"/>
                  <a:gd name="T35" fmla="*/ 206 h 216"/>
                  <a:gd name="T36" fmla="*/ 9 w 172"/>
                  <a:gd name="T37" fmla="*/ 204 h 216"/>
                  <a:gd name="T38" fmla="*/ 9 w 172"/>
                  <a:gd name="T39" fmla="*/ 12 h 216"/>
                  <a:gd name="T40" fmla="*/ 12 w 172"/>
                  <a:gd name="T41" fmla="*/ 10 h 216"/>
                  <a:gd name="T42" fmla="*/ 125 w 172"/>
                  <a:gd name="T43" fmla="*/ 10 h 216"/>
                  <a:gd name="T44" fmla="*/ 125 w 172"/>
                  <a:gd name="T45" fmla="*/ 42 h 216"/>
                  <a:gd name="T46" fmla="*/ 130 w 172"/>
                  <a:gd name="T47" fmla="*/ 47 h 216"/>
                  <a:gd name="T48" fmla="*/ 162 w 172"/>
                  <a:gd name="T49" fmla="*/ 47 h 216"/>
                  <a:gd name="T50" fmla="*/ 162 w 172"/>
                  <a:gd name="T51" fmla="*/ 204 h 216"/>
                  <a:gd name="T52" fmla="*/ 160 w 172"/>
                  <a:gd name="T53" fmla="*/ 20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72" h="216">
                    <a:moveTo>
                      <a:pt x="169" y="33"/>
                    </a:moveTo>
                    <a:cubicBezTo>
                      <a:pt x="139" y="4"/>
                      <a:pt x="139" y="4"/>
                      <a:pt x="139" y="4"/>
                    </a:cubicBezTo>
                    <a:cubicBezTo>
                      <a:pt x="136" y="2"/>
                      <a:pt x="133" y="0"/>
                      <a:pt x="130" y="0"/>
                    </a:cubicBezTo>
                    <a:cubicBezTo>
                      <a:pt x="130" y="0"/>
                      <a:pt x="130" y="0"/>
                      <a:pt x="130" y="0"/>
                    </a:cubicBezTo>
                    <a:cubicBezTo>
                      <a:pt x="12" y="0"/>
                      <a:pt x="12" y="0"/>
                      <a:pt x="12" y="0"/>
                    </a:cubicBezTo>
                    <a:cubicBezTo>
                      <a:pt x="5" y="0"/>
                      <a:pt x="0" y="6"/>
                      <a:pt x="0" y="12"/>
                    </a:cubicBezTo>
                    <a:cubicBezTo>
                      <a:pt x="0" y="204"/>
                      <a:pt x="0" y="204"/>
                      <a:pt x="0" y="204"/>
                    </a:cubicBezTo>
                    <a:cubicBezTo>
                      <a:pt x="0" y="210"/>
                      <a:pt x="5" y="216"/>
                      <a:pt x="12" y="216"/>
                    </a:cubicBezTo>
                    <a:cubicBezTo>
                      <a:pt x="160" y="216"/>
                      <a:pt x="160" y="216"/>
                      <a:pt x="160" y="216"/>
                    </a:cubicBezTo>
                    <a:cubicBezTo>
                      <a:pt x="167" y="216"/>
                      <a:pt x="172" y="210"/>
                      <a:pt x="172" y="204"/>
                    </a:cubicBezTo>
                    <a:cubicBezTo>
                      <a:pt x="172" y="42"/>
                      <a:pt x="172" y="42"/>
                      <a:pt x="172" y="42"/>
                    </a:cubicBezTo>
                    <a:cubicBezTo>
                      <a:pt x="172" y="39"/>
                      <a:pt x="171" y="36"/>
                      <a:pt x="169" y="33"/>
                    </a:cubicBezTo>
                    <a:close/>
                    <a:moveTo>
                      <a:pt x="159" y="37"/>
                    </a:moveTo>
                    <a:cubicBezTo>
                      <a:pt x="135" y="37"/>
                      <a:pt x="135" y="37"/>
                      <a:pt x="135" y="37"/>
                    </a:cubicBezTo>
                    <a:cubicBezTo>
                      <a:pt x="135" y="14"/>
                      <a:pt x="135" y="14"/>
                      <a:pt x="135" y="14"/>
                    </a:cubicBezTo>
                    <a:lnTo>
                      <a:pt x="159" y="37"/>
                    </a:lnTo>
                    <a:close/>
                    <a:moveTo>
                      <a:pt x="160" y="206"/>
                    </a:moveTo>
                    <a:cubicBezTo>
                      <a:pt x="12" y="206"/>
                      <a:pt x="12" y="206"/>
                      <a:pt x="12" y="206"/>
                    </a:cubicBezTo>
                    <a:cubicBezTo>
                      <a:pt x="10" y="206"/>
                      <a:pt x="9" y="205"/>
                      <a:pt x="9" y="204"/>
                    </a:cubicBezTo>
                    <a:cubicBezTo>
                      <a:pt x="9" y="12"/>
                      <a:pt x="9" y="12"/>
                      <a:pt x="9" y="12"/>
                    </a:cubicBezTo>
                    <a:cubicBezTo>
                      <a:pt x="9" y="11"/>
                      <a:pt x="10" y="10"/>
                      <a:pt x="12" y="10"/>
                    </a:cubicBezTo>
                    <a:cubicBezTo>
                      <a:pt x="125" y="10"/>
                      <a:pt x="125" y="10"/>
                      <a:pt x="125" y="10"/>
                    </a:cubicBezTo>
                    <a:cubicBezTo>
                      <a:pt x="125" y="42"/>
                      <a:pt x="125" y="42"/>
                      <a:pt x="125" y="42"/>
                    </a:cubicBezTo>
                    <a:cubicBezTo>
                      <a:pt x="125" y="45"/>
                      <a:pt x="128" y="47"/>
                      <a:pt x="130" y="47"/>
                    </a:cubicBezTo>
                    <a:cubicBezTo>
                      <a:pt x="162" y="47"/>
                      <a:pt x="162" y="47"/>
                      <a:pt x="162" y="47"/>
                    </a:cubicBezTo>
                    <a:cubicBezTo>
                      <a:pt x="162" y="204"/>
                      <a:pt x="162" y="204"/>
                      <a:pt x="162" y="204"/>
                    </a:cubicBezTo>
                    <a:cubicBezTo>
                      <a:pt x="162" y="205"/>
                      <a:pt x="161" y="206"/>
                      <a:pt x="160" y="206"/>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68576" tIns="34288" rIns="68576" bIns="34288" numCol="1" anchor="t" anchorCtr="0" compatLnSpc="1">
                <a:prstTxWarp prst="textNoShape">
                  <a:avLst/>
                </a:prstTxWarp>
              </a:bodyPr>
              <a:lstStyle/>
              <a:p>
                <a:pPr defTabSz="685795">
                  <a:defRPr/>
                </a:pPr>
                <a:endParaRPr lang="es-ES_tradnl" sz="8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54" name="Freeform 81">
                <a:extLst>
                  <a:ext uri="{FF2B5EF4-FFF2-40B4-BE49-F238E27FC236}">
                    <a16:creationId xmlns:a16="http://schemas.microsoft.com/office/drawing/2014/main" id="{8F21E5A2-C573-4E9B-9B17-2F3CED8AAD9D}"/>
                  </a:ext>
                </a:extLst>
              </p:cNvPr>
              <p:cNvSpPr>
                <a:spLocks/>
              </p:cNvSpPr>
              <p:nvPr/>
            </p:nvSpPr>
            <p:spPr bwMode="auto">
              <a:xfrm>
                <a:off x="2843213" y="5403850"/>
                <a:ext cx="414338" cy="517525"/>
              </a:xfrm>
              <a:custGeom>
                <a:avLst/>
                <a:gdLst>
                  <a:gd name="T0" fmla="*/ 168 w 173"/>
                  <a:gd name="T1" fmla="*/ 199 h 216"/>
                  <a:gd name="T2" fmla="*/ 163 w 173"/>
                  <a:gd name="T3" fmla="*/ 204 h 216"/>
                  <a:gd name="T4" fmla="*/ 160 w 173"/>
                  <a:gd name="T5" fmla="*/ 206 h 216"/>
                  <a:gd name="T6" fmla="*/ 12 w 173"/>
                  <a:gd name="T7" fmla="*/ 206 h 216"/>
                  <a:gd name="T8" fmla="*/ 10 w 173"/>
                  <a:gd name="T9" fmla="*/ 204 h 216"/>
                  <a:gd name="T10" fmla="*/ 10 w 173"/>
                  <a:gd name="T11" fmla="*/ 12 h 216"/>
                  <a:gd name="T12" fmla="*/ 12 w 173"/>
                  <a:gd name="T13" fmla="*/ 9 h 216"/>
                  <a:gd name="T14" fmla="*/ 17 w 173"/>
                  <a:gd name="T15" fmla="*/ 4 h 216"/>
                  <a:gd name="T16" fmla="*/ 12 w 173"/>
                  <a:gd name="T17" fmla="*/ 0 h 216"/>
                  <a:gd name="T18" fmla="*/ 0 w 173"/>
                  <a:gd name="T19" fmla="*/ 12 h 216"/>
                  <a:gd name="T20" fmla="*/ 0 w 173"/>
                  <a:gd name="T21" fmla="*/ 204 h 216"/>
                  <a:gd name="T22" fmla="*/ 12 w 173"/>
                  <a:gd name="T23" fmla="*/ 216 h 216"/>
                  <a:gd name="T24" fmla="*/ 160 w 173"/>
                  <a:gd name="T25" fmla="*/ 216 h 216"/>
                  <a:gd name="T26" fmla="*/ 173 w 173"/>
                  <a:gd name="T27" fmla="*/ 204 h 216"/>
                  <a:gd name="T28" fmla="*/ 168 w 173"/>
                  <a:gd name="T29" fmla="*/ 199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73" h="216">
                    <a:moveTo>
                      <a:pt x="168" y="199"/>
                    </a:moveTo>
                    <a:cubicBezTo>
                      <a:pt x="165" y="199"/>
                      <a:pt x="163" y="201"/>
                      <a:pt x="163" y="204"/>
                    </a:cubicBezTo>
                    <a:cubicBezTo>
                      <a:pt x="163" y="205"/>
                      <a:pt x="162" y="206"/>
                      <a:pt x="160" y="206"/>
                    </a:cubicBezTo>
                    <a:cubicBezTo>
                      <a:pt x="12" y="206"/>
                      <a:pt x="12" y="206"/>
                      <a:pt x="12" y="206"/>
                    </a:cubicBezTo>
                    <a:cubicBezTo>
                      <a:pt x="11" y="206"/>
                      <a:pt x="10" y="205"/>
                      <a:pt x="10" y="204"/>
                    </a:cubicBezTo>
                    <a:cubicBezTo>
                      <a:pt x="10" y="12"/>
                      <a:pt x="10" y="12"/>
                      <a:pt x="10" y="12"/>
                    </a:cubicBezTo>
                    <a:cubicBezTo>
                      <a:pt x="10" y="10"/>
                      <a:pt x="11" y="9"/>
                      <a:pt x="12" y="9"/>
                    </a:cubicBezTo>
                    <a:cubicBezTo>
                      <a:pt x="15" y="9"/>
                      <a:pt x="17" y="7"/>
                      <a:pt x="17" y="4"/>
                    </a:cubicBezTo>
                    <a:cubicBezTo>
                      <a:pt x="17" y="2"/>
                      <a:pt x="15" y="0"/>
                      <a:pt x="12" y="0"/>
                    </a:cubicBezTo>
                    <a:cubicBezTo>
                      <a:pt x="6" y="0"/>
                      <a:pt x="0" y="5"/>
                      <a:pt x="0" y="12"/>
                    </a:cubicBezTo>
                    <a:cubicBezTo>
                      <a:pt x="0" y="204"/>
                      <a:pt x="0" y="204"/>
                      <a:pt x="0" y="204"/>
                    </a:cubicBezTo>
                    <a:cubicBezTo>
                      <a:pt x="0" y="211"/>
                      <a:pt x="6" y="216"/>
                      <a:pt x="12" y="216"/>
                    </a:cubicBezTo>
                    <a:cubicBezTo>
                      <a:pt x="160" y="216"/>
                      <a:pt x="160" y="216"/>
                      <a:pt x="160" y="216"/>
                    </a:cubicBezTo>
                    <a:cubicBezTo>
                      <a:pt x="167" y="216"/>
                      <a:pt x="173" y="211"/>
                      <a:pt x="173" y="204"/>
                    </a:cubicBezTo>
                    <a:cubicBezTo>
                      <a:pt x="173" y="201"/>
                      <a:pt x="170" y="199"/>
                      <a:pt x="168" y="199"/>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68576" tIns="34288" rIns="68576" bIns="34288" numCol="1" anchor="t" anchorCtr="0" compatLnSpc="1">
                <a:prstTxWarp prst="textNoShape">
                  <a:avLst/>
                </a:prstTxWarp>
              </a:bodyPr>
              <a:lstStyle/>
              <a:p>
                <a:pPr defTabSz="685795">
                  <a:defRPr/>
                </a:pPr>
                <a:endParaRPr lang="es-ES_tradnl" sz="8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grpSp>
        <p:sp>
          <p:nvSpPr>
            <p:cNvPr id="47" name="Rounded Rectangle 48">
              <a:extLst>
                <a:ext uri="{FF2B5EF4-FFF2-40B4-BE49-F238E27FC236}">
                  <a16:creationId xmlns:a16="http://schemas.microsoft.com/office/drawing/2014/main" id="{5746DD0A-BA60-4D96-9635-908BF91B10AB}"/>
                </a:ext>
              </a:extLst>
            </p:cNvPr>
            <p:cNvSpPr/>
            <p:nvPr/>
          </p:nvSpPr>
          <p:spPr>
            <a:xfrm>
              <a:off x="8265650" y="4192913"/>
              <a:ext cx="1820832" cy="792940"/>
            </a:xfrm>
            <a:prstGeom prst="round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685795">
                <a:defRPr/>
              </a:pPr>
              <a:endParaRPr lang="es-ES_tradnl" sz="8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48" name="TextBox 47">
              <a:extLst>
                <a:ext uri="{FF2B5EF4-FFF2-40B4-BE49-F238E27FC236}">
                  <a16:creationId xmlns:a16="http://schemas.microsoft.com/office/drawing/2014/main" id="{90166715-96A3-423D-8D91-17DC13B3CABE}"/>
                </a:ext>
              </a:extLst>
            </p:cNvPr>
            <p:cNvSpPr txBox="1"/>
            <p:nvPr/>
          </p:nvSpPr>
          <p:spPr>
            <a:xfrm>
              <a:off x="8338531" y="4258060"/>
              <a:ext cx="1757565" cy="671208"/>
            </a:xfrm>
            <a:prstGeom prst="rect">
              <a:avLst/>
            </a:prstGeom>
          </p:spPr>
          <p:txBody>
            <a:bodyPr wrap="square" rtlCol="0">
              <a:spAutoFit/>
            </a:bodyPr>
            <a:lstStyle/>
            <a:p>
              <a:pPr algn="just"/>
              <a:r>
                <a:rPr lang="es-ES_tradnl" sz="900" dirty="0">
                  <a:solidFill>
                    <a:schemeClr val="bg1"/>
                  </a:solidFill>
                  <a:latin typeface="Montserrat" panose="00000500000000000000" pitchFamily="2" charset="0"/>
                  <a:ea typeface="Open Sans" panose="020B0606030504020204" pitchFamily="34" charset="0"/>
                  <a:cs typeface="Open Sans" panose="020B0606030504020204" pitchFamily="34" charset="0"/>
                </a:rPr>
                <a:t>Existen múltiples </a:t>
              </a:r>
              <a:r>
                <a:rPr lang="es-ES_tradnl" sz="900" b="1" dirty="0">
                  <a:solidFill>
                    <a:schemeClr val="bg1"/>
                  </a:solidFill>
                  <a:latin typeface="Montserrat" panose="00000500000000000000" pitchFamily="2" charset="0"/>
                  <a:ea typeface="Open Sans" panose="020B0606030504020204" pitchFamily="34" charset="0"/>
                  <a:cs typeface="Open Sans" panose="020B0606030504020204" pitchFamily="34" charset="0"/>
                </a:rPr>
                <a:t>formas de inversión</a:t>
              </a:r>
              <a:r>
                <a:rPr lang="es-ES_tradnl" sz="900" dirty="0">
                  <a:solidFill>
                    <a:schemeClr val="bg1"/>
                  </a:solidFill>
                  <a:latin typeface="Montserrat" panose="00000500000000000000" pitchFamily="2" charset="0"/>
                  <a:ea typeface="Open Sans" panose="020B0606030504020204" pitchFamily="34" charset="0"/>
                  <a:cs typeface="Open Sans" panose="020B0606030504020204" pitchFamily="34" charset="0"/>
                </a:rPr>
                <a:t>, teniendo todas ellas incidencias tributarias: fondo de </a:t>
              </a:r>
              <a:r>
                <a:rPr lang="es-ES_tradnl" sz="900" i="1" dirty="0">
                  <a:solidFill>
                    <a:schemeClr val="bg1"/>
                  </a:solidFill>
                  <a:latin typeface="Montserrat" panose="00000500000000000000" pitchFamily="2" charset="0"/>
                  <a:ea typeface="Open Sans" panose="020B0606030504020204" pitchFamily="34" charset="0"/>
                  <a:cs typeface="Open Sans" panose="020B0606030504020204" pitchFamily="34" charset="0"/>
                </a:rPr>
                <a:t>venture</a:t>
              </a:r>
              <a:r>
                <a:rPr lang="es-ES_tradnl" sz="900" dirty="0">
                  <a:solidFill>
                    <a:schemeClr val="bg1"/>
                  </a:solidFill>
                  <a:latin typeface="Montserrat" panose="00000500000000000000" pitchFamily="2" charset="0"/>
                  <a:ea typeface="Open Sans" panose="020B0606030504020204" pitchFamily="34" charset="0"/>
                  <a:cs typeface="Open Sans" panose="020B0606030504020204" pitchFamily="34" charset="0"/>
                </a:rPr>
                <a:t> </a:t>
              </a:r>
              <a:r>
                <a:rPr lang="es-ES_tradnl" sz="900" i="1" dirty="0">
                  <a:solidFill>
                    <a:schemeClr val="bg1"/>
                  </a:solidFill>
                  <a:latin typeface="Montserrat" panose="00000500000000000000" pitchFamily="2" charset="0"/>
                  <a:ea typeface="Open Sans" panose="020B0606030504020204" pitchFamily="34" charset="0"/>
                  <a:cs typeface="Open Sans" panose="020B0606030504020204" pitchFamily="34" charset="0"/>
                </a:rPr>
                <a:t>capital</a:t>
              </a:r>
              <a:r>
                <a:rPr lang="es-ES_tradnl" sz="900" dirty="0">
                  <a:solidFill>
                    <a:schemeClr val="bg1"/>
                  </a:solidFill>
                  <a:latin typeface="Montserrat" panose="00000500000000000000" pitchFamily="2" charset="0"/>
                  <a:ea typeface="Open Sans" panose="020B0606030504020204" pitchFamily="34" charset="0"/>
                  <a:cs typeface="Open Sans" panose="020B0606030504020204" pitchFamily="34" charset="0"/>
                </a:rPr>
                <a:t>, compra de acciones/participaciones, préstamos participativos, crowdfunding, emprendedores, </a:t>
              </a:r>
              <a:r>
                <a:rPr lang="es-ES_tradnl" sz="900" i="1" dirty="0">
                  <a:solidFill>
                    <a:schemeClr val="bg1"/>
                  </a:solidFill>
                  <a:latin typeface="Montserrat" panose="00000500000000000000" pitchFamily="2" charset="0"/>
                  <a:ea typeface="Open Sans" panose="020B0606030504020204" pitchFamily="34" charset="0"/>
                  <a:cs typeface="Open Sans" panose="020B0606030504020204" pitchFamily="34" charset="0"/>
                </a:rPr>
                <a:t>business angel</a:t>
              </a:r>
              <a:r>
                <a:rPr lang="es-ES_tradnl" sz="900" dirty="0">
                  <a:solidFill>
                    <a:schemeClr val="bg1"/>
                  </a:solidFill>
                  <a:latin typeface="Montserrat" panose="00000500000000000000" pitchFamily="2" charset="0"/>
                  <a:ea typeface="Open Sans" panose="020B0606030504020204" pitchFamily="34" charset="0"/>
                  <a:cs typeface="Open Sans" panose="020B0606030504020204" pitchFamily="34" charset="0"/>
                </a:rPr>
                <a:t>, etc.</a:t>
              </a:r>
            </a:p>
          </p:txBody>
        </p:sp>
      </p:grpSp>
      <p:grpSp>
        <p:nvGrpSpPr>
          <p:cNvPr id="55" name="Group 54">
            <a:extLst>
              <a:ext uri="{FF2B5EF4-FFF2-40B4-BE49-F238E27FC236}">
                <a16:creationId xmlns:a16="http://schemas.microsoft.com/office/drawing/2014/main" id="{997BBD53-6D2D-4891-B61B-1313061AC217}"/>
              </a:ext>
            </a:extLst>
          </p:cNvPr>
          <p:cNvGrpSpPr/>
          <p:nvPr/>
        </p:nvGrpSpPr>
        <p:grpSpPr>
          <a:xfrm>
            <a:off x="7228882" y="4783103"/>
            <a:ext cx="2590731" cy="1130471"/>
            <a:chOff x="7714752" y="5301366"/>
            <a:chExt cx="1800000" cy="1077332"/>
          </a:xfrm>
        </p:grpSpPr>
        <p:grpSp>
          <p:nvGrpSpPr>
            <p:cNvPr id="56" name="Group 55">
              <a:extLst>
                <a:ext uri="{FF2B5EF4-FFF2-40B4-BE49-F238E27FC236}">
                  <a16:creationId xmlns:a16="http://schemas.microsoft.com/office/drawing/2014/main" id="{4920E55B-9D21-4334-A232-F807904CEAB7}"/>
                </a:ext>
              </a:extLst>
            </p:cNvPr>
            <p:cNvGrpSpPr/>
            <p:nvPr/>
          </p:nvGrpSpPr>
          <p:grpSpPr>
            <a:xfrm>
              <a:off x="9092462" y="5336073"/>
              <a:ext cx="222962" cy="271914"/>
              <a:chOff x="2843213" y="5346706"/>
              <a:chExt cx="471487" cy="574669"/>
            </a:xfrm>
            <a:solidFill>
              <a:schemeClr val="bg1"/>
            </a:solidFill>
          </p:grpSpPr>
          <p:sp>
            <p:nvSpPr>
              <p:cNvPr id="59" name="Freeform 76">
                <a:extLst>
                  <a:ext uri="{FF2B5EF4-FFF2-40B4-BE49-F238E27FC236}">
                    <a16:creationId xmlns:a16="http://schemas.microsoft.com/office/drawing/2014/main" id="{728FB1AB-17DE-41B2-A3E1-74C60BF07617}"/>
                  </a:ext>
                </a:extLst>
              </p:cNvPr>
              <p:cNvSpPr>
                <a:spLocks/>
              </p:cNvSpPr>
              <p:nvPr/>
            </p:nvSpPr>
            <p:spPr bwMode="auto">
              <a:xfrm>
                <a:off x="2981326" y="5727703"/>
                <a:ext cx="244475" cy="22225"/>
              </a:xfrm>
              <a:custGeom>
                <a:avLst/>
                <a:gdLst>
                  <a:gd name="T0" fmla="*/ 97 w 102"/>
                  <a:gd name="T1" fmla="*/ 0 h 9"/>
                  <a:gd name="T2" fmla="*/ 5 w 102"/>
                  <a:gd name="T3" fmla="*/ 0 h 9"/>
                  <a:gd name="T4" fmla="*/ 0 w 102"/>
                  <a:gd name="T5" fmla="*/ 5 h 9"/>
                  <a:gd name="T6" fmla="*/ 5 w 102"/>
                  <a:gd name="T7" fmla="*/ 9 h 9"/>
                  <a:gd name="T8" fmla="*/ 97 w 102"/>
                  <a:gd name="T9" fmla="*/ 9 h 9"/>
                  <a:gd name="T10" fmla="*/ 102 w 102"/>
                  <a:gd name="T11" fmla="*/ 5 h 9"/>
                  <a:gd name="T12" fmla="*/ 97 w 102"/>
                  <a:gd name="T13" fmla="*/ 0 h 9"/>
                </a:gdLst>
                <a:ahLst/>
                <a:cxnLst>
                  <a:cxn ang="0">
                    <a:pos x="T0" y="T1"/>
                  </a:cxn>
                  <a:cxn ang="0">
                    <a:pos x="T2" y="T3"/>
                  </a:cxn>
                  <a:cxn ang="0">
                    <a:pos x="T4" y="T5"/>
                  </a:cxn>
                  <a:cxn ang="0">
                    <a:pos x="T6" y="T7"/>
                  </a:cxn>
                  <a:cxn ang="0">
                    <a:pos x="T8" y="T9"/>
                  </a:cxn>
                  <a:cxn ang="0">
                    <a:pos x="T10" y="T11"/>
                  </a:cxn>
                  <a:cxn ang="0">
                    <a:pos x="T12" y="T13"/>
                  </a:cxn>
                </a:cxnLst>
                <a:rect l="0" t="0" r="r" b="b"/>
                <a:pathLst>
                  <a:path w="102" h="9">
                    <a:moveTo>
                      <a:pt x="97" y="0"/>
                    </a:moveTo>
                    <a:cubicBezTo>
                      <a:pt x="5" y="0"/>
                      <a:pt x="5" y="0"/>
                      <a:pt x="5" y="0"/>
                    </a:cubicBezTo>
                    <a:cubicBezTo>
                      <a:pt x="2" y="0"/>
                      <a:pt x="0" y="2"/>
                      <a:pt x="0" y="5"/>
                    </a:cubicBezTo>
                    <a:cubicBezTo>
                      <a:pt x="0" y="7"/>
                      <a:pt x="2" y="9"/>
                      <a:pt x="5" y="9"/>
                    </a:cubicBezTo>
                    <a:cubicBezTo>
                      <a:pt x="97" y="9"/>
                      <a:pt x="97" y="9"/>
                      <a:pt x="97" y="9"/>
                    </a:cubicBezTo>
                    <a:cubicBezTo>
                      <a:pt x="100" y="9"/>
                      <a:pt x="102" y="7"/>
                      <a:pt x="102" y="5"/>
                    </a:cubicBezTo>
                    <a:cubicBezTo>
                      <a:pt x="102" y="2"/>
                      <a:pt x="100" y="0"/>
                      <a:pt x="97" y="0"/>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68576" tIns="34288" rIns="68576" bIns="34288" numCol="1" anchor="t" anchorCtr="0" compatLnSpc="1">
                <a:prstTxWarp prst="textNoShape">
                  <a:avLst/>
                </a:prstTxWarp>
              </a:bodyPr>
              <a:lstStyle/>
              <a:p>
                <a:pPr defTabSz="685795">
                  <a:defRPr/>
                </a:pPr>
                <a:endParaRPr lang="es-ES_tradnl" sz="800" dirty="0">
                  <a:latin typeface="Open Sans" panose="020B0606030504020204" pitchFamily="34" charset="0"/>
                  <a:ea typeface="Open Sans" panose="020B0606030504020204" pitchFamily="34" charset="0"/>
                  <a:cs typeface="Open Sans" panose="020B0606030504020204" pitchFamily="34" charset="0"/>
                </a:endParaRPr>
              </a:p>
            </p:txBody>
          </p:sp>
          <p:sp>
            <p:nvSpPr>
              <p:cNvPr id="60" name="Freeform 77">
                <a:extLst>
                  <a:ext uri="{FF2B5EF4-FFF2-40B4-BE49-F238E27FC236}">
                    <a16:creationId xmlns:a16="http://schemas.microsoft.com/office/drawing/2014/main" id="{20651284-75E3-44D1-965C-AD4DFF6393AD}"/>
                  </a:ext>
                </a:extLst>
              </p:cNvPr>
              <p:cNvSpPr>
                <a:spLocks/>
              </p:cNvSpPr>
              <p:nvPr/>
            </p:nvSpPr>
            <p:spPr bwMode="auto">
              <a:xfrm>
                <a:off x="2981326" y="5656265"/>
                <a:ext cx="244475" cy="20638"/>
              </a:xfrm>
              <a:custGeom>
                <a:avLst/>
                <a:gdLst>
                  <a:gd name="T0" fmla="*/ 97 w 102"/>
                  <a:gd name="T1" fmla="*/ 0 h 9"/>
                  <a:gd name="T2" fmla="*/ 5 w 102"/>
                  <a:gd name="T3" fmla="*/ 0 h 9"/>
                  <a:gd name="T4" fmla="*/ 0 w 102"/>
                  <a:gd name="T5" fmla="*/ 4 h 9"/>
                  <a:gd name="T6" fmla="*/ 5 w 102"/>
                  <a:gd name="T7" fmla="*/ 9 h 9"/>
                  <a:gd name="T8" fmla="*/ 97 w 102"/>
                  <a:gd name="T9" fmla="*/ 9 h 9"/>
                  <a:gd name="T10" fmla="*/ 102 w 102"/>
                  <a:gd name="T11" fmla="*/ 4 h 9"/>
                  <a:gd name="T12" fmla="*/ 97 w 102"/>
                  <a:gd name="T13" fmla="*/ 0 h 9"/>
                </a:gdLst>
                <a:ahLst/>
                <a:cxnLst>
                  <a:cxn ang="0">
                    <a:pos x="T0" y="T1"/>
                  </a:cxn>
                  <a:cxn ang="0">
                    <a:pos x="T2" y="T3"/>
                  </a:cxn>
                  <a:cxn ang="0">
                    <a:pos x="T4" y="T5"/>
                  </a:cxn>
                  <a:cxn ang="0">
                    <a:pos x="T6" y="T7"/>
                  </a:cxn>
                  <a:cxn ang="0">
                    <a:pos x="T8" y="T9"/>
                  </a:cxn>
                  <a:cxn ang="0">
                    <a:pos x="T10" y="T11"/>
                  </a:cxn>
                  <a:cxn ang="0">
                    <a:pos x="T12" y="T13"/>
                  </a:cxn>
                </a:cxnLst>
                <a:rect l="0" t="0" r="r" b="b"/>
                <a:pathLst>
                  <a:path w="102" h="9">
                    <a:moveTo>
                      <a:pt x="97" y="0"/>
                    </a:moveTo>
                    <a:cubicBezTo>
                      <a:pt x="5" y="0"/>
                      <a:pt x="5" y="0"/>
                      <a:pt x="5" y="0"/>
                    </a:cubicBezTo>
                    <a:cubicBezTo>
                      <a:pt x="2" y="0"/>
                      <a:pt x="0" y="2"/>
                      <a:pt x="0" y="4"/>
                    </a:cubicBezTo>
                    <a:cubicBezTo>
                      <a:pt x="0" y="7"/>
                      <a:pt x="2" y="9"/>
                      <a:pt x="5" y="9"/>
                    </a:cubicBezTo>
                    <a:cubicBezTo>
                      <a:pt x="97" y="9"/>
                      <a:pt x="97" y="9"/>
                      <a:pt x="97" y="9"/>
                    </a:cubicBezTo>
                    <a:cubicBezTo>
                      <a:pt x="100" y="9"/>
                      <a:pt x="102" y="7"/>
                      <a:pt x="102" y="4"/>
                    </a:cubicBezTo>
                    <a:cubicBezTo>
                      <a:pt x="102" y="2"/>
                      <a:pt x="100" y="0"/>
                      <a:pt x="97" y="0"/>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68576" tIns="34288" rIns="68576" bIns="34288" numCol="1" anchor="t" anchorCtr="0" compatLnSpc="1">
                <a:prstTxWarp prst="textNoShape">
                  <a:avLst/>
                </a:prstTxWarp>
              </a:bodyPr>
              <a:lstStyle/>
              <a:p>
                <a:pPr defTabSz="685795">
                  <a:defRPr/>
                </a:pPr>
                <a:endParaRPr lang="es-ES_tradnl" sz="800" dirty="0">
                  <a:latin typeface="Open Sans" panose="020B0606030504020204" pitchFamily="34" charset="0"/>
                  <a:ea typeface="Open Sans" panose="020B0606030504020204" pitchFamily="34" charset="0"/>
                  <a:cs typeface="Open Sans" panose="020B0606030504020204" pitchFamily="34" charset="0"/>
                </a:endParaRPr>
              </a:p>
            </p:txBody>
          </p:sp>
          <p:sp>
            <p:nvSpPr>
              <p:cNvPr id="61" name="Freeform 78">
                <a:extLst>
                  <a:ext uri="{FF2B5EF4-FFF2-40B4-BE49-F238E27FC236}">
                    <a16:creationId xmlns:a16="http://schemas.microsoft.com/office/drawing/2014/main" id="{EE390AF2-6293-419F-B92A-764A9C40246E}"/>
                  </a:ext>
                </a:extLst>
              </p:cNvPr>
              <p:cNvSpPr>
                <a:spLocks/>
              </p:cNvSpPr>
              <p:nvPr/>
            </p:nvSpPr>
            <p:spPr bwMode="auto">
              <a:xfrm>
                <a:off x="2981326" y="5581653"/>
                <a:ext cx="244475" cy="23813"/>
              </a:xfrm>
              <a:custGeom>
                <a:avLst/>
                <a:gdLst>
                  <a:gd name="T0" fmla="*/ 97 w 102"/>
                  <a:gd name="T1" fmla="*/ 0 h 10"/>
                  <a:gd name="T2" fmla="*/ 5 w 102"/>
                  <a:gd name="T3" fmla="*/ 0 h 10"/>
                  <a:gd name="T4" fmla="*/ 0 w 102"/>
                  <a:gd name="T5" fmla="*/ 5 h 10"/>
                  <a:gd name="T6" fmla="*/ 5 w 102"/>
                  <a:gd name="T7" fmla="*/ 10 h 10"/>
                  <a:gd name="T8" fmla="*/ 97 w 102"/>
                  <a:gd name="T9" fmla="*/ 10 h 10"/>
                  <a:gd name="T10" fmla="*/ 102 w 102"/>
                  <a:gd name="T11" fmla="*/ 5 h 10"/>
                  <a:gd name="T12" fmla="*/ 97 w 102"/>
                  <a:gd name="T13" fmla="*/ 0 h 10"/>
                </a:gdLst>
                <a:ahLst/>
                <a:cxnLst>
                  <a:cxn ang="0">
                    <a:pos x="T0" y="T1"/>
                  </a:cxn>
                  <a:cxn ang="0">
                    <a:pos x="T2" y="T3"/>
                  </a:cxn>
                  <a:cxn ang="0">
                    <a:pos x="T4" y="T5"/>
                  </a:cxn>
                  <a:cxn ang="0">
                    <a:pos x="T6" y="T7"/>
                  </a:cxn>
                  <a:cxn ang="0">
                    <a:pos x="T8" y="T9"/>
                  </a:cxn>
                  <a:cxn ang="0">
                    <a:pos x="T10" y="T11"/>
                  </a:cxn>
                  <a:cxn ang="0">
                    <a:pos x="T12" y="T13"/>
                  </a:cxn>
                </a:cxnLst>
                <a:rect l="0" t="0" r="r" b="b"/>
                <a:pathLst>
                  <a:path w="102" h="10">
                    <a:moveTo>
                      <a:pt x="97" y="0"/>
                    </a:moveTo>
                    <a:cubicBezTo>
                      <a:pt x="5" y="0"/>
                      <a:pt x="5" y="0"/>
                      <a:pt x="5" y="0"/>
                    </a:cubicBezTo>
                    <a:cubicBezTo>
                      <a:pt x="2" y="0"/>
                      <a:pt x="0" y="3"/>
                      <a:pt x="0" y="5"/>
                    </a:cubicBezTo>
                    <a:cubicBezTo>
                      <a:pt x="0" y="8"/>
                      <a:pt x="2" y="10"/>
                      <a:pt x="5" y="10"/>
                    </a:cubicBezTo>
                    <a:cubicBezTo>
                      <a:pt x="97" y="10"/>
                      <a:pt x="97" y="10"/>
                      <a:pt x="97" y="10"/>
                    </a:cubicBezTo>
                    <a:cubicBezTo>
                      <a:pt x="100" y="10"/>
                      <a:pt x="102" y="8"/>
                      <a:pt x="102" y="5"/>
                    </a:cubicBezTo>
                    <a:cubicBezTo>
                      <a:pt x="102" y="3"/>
                      <a:pt x="100" y="0"/>
                      <a:pt x="97" y="0"/>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68576" tIns="34288" rIns="68576" bIns="34288" numCol="1" anchor="t" anchorCtr="0" compatLnSpc="1">
                <a:prstTxWarp prst="textNoShape">
                  <a:avLst/>
                </a:prstTxWarp>
              </a:bodyPr>
              <a:lstStyle/>
              <a:p>
                <a:pPr defTabSz="685795">
                  <a:defRPr/>
                </a:pPr>
                <a:endParaRPr lang="es-ES_tradnl" sz="800" dirty="0">
                  <a:latin typeface="Open Sans" panose="020B0606030504020204" pitchFamily="34" charset="0"/>
                  <a:ea typeface="Open Sans" panose="020B0606030504020204" pitchFamily="34" charset="0"/>
                  <a:cs typeface="Open Sans" panose="020B0606030504020204" pitchFamily="34" charset="0"/>
                </a:endParaRPr>
              </a:p>
            </p:txBody>
          </p:sp>
          <p:sp>
            <p:nvSpPr>
              <p:cNvPr id="62" name="Freeform 79">
                <a:extLst>
                  <a:ext uri="{FF2B5EF4-FFF2-40B4-BE49-F238E27FC236}">
                    <a16:creationId xmlns:a16="http://schemas.microsoft.com/office/drawing/2014/main" id="{28B79279-0128-4915-95DE-4CD6BCE6705D}"/>
                  </a:ext>
                </a:extLst>
              </p:cNvPr>
              <p:cNvSpPr>
                <a:spLocks/>
              </p:cNvSpPr>
              <p:nvPr/>
            </p:nvSpPr>
            <p:spPr bwMode="auto">
              <a:xfrm>
                <a:off x="2981326" y="5510217"/>
                <a:ext cx="125414" cy="23813"/>
              </a:xfrm>
              <a:custGeom>
                <a:avLst/>
                <a:gdLst>
                  <a:gd name="T0" fmla="*/ 5 w 52"/>
                  <a:gd name="T1" fmla="*/ 10 h 10"/>
                  <a:gd name="T2" fmla="*/ 47 w 52"/>
                  <a:gd name="T3" fmla="*/ 10 h 10"/>
                  <a:gd name="T4" fmla="*/ 52 w 52"/>
                  <a:gd name="T5" fmla="*/ 5 h 10"/>
                  <a:gd name="T6" fmla="*/ 47 w 52"/>
                  <a:gd name="T7" fmla="*/ 0 h 10"/>
                  <a:gd name="T8" fmla="*/ 5 w 52"/>
                  <a:gd name="T9" fmla="*/ 0 h 10"/>
                  <a:gd name="T10" fmla="*/ 0 w 52"/>
                  <a:gd name="T11" fmla="*/ 5 h 10"/>
                  <a:gd name="T12" fmla="*/ 5 w 52"/>
                  <a:gd name="T13" fmla="*/ 10 h 10"/>
                </a:gdLst>
                <a:ahLst/>
                <a:cxnLst>
                  <a:cxn ang="0">
                    <a:pos x="T0" y="T1"/>
                  </a:cxn>
                  <a:cxn ang="0">
                    <a:pos x="T2" y="T3"/>
                  </a:cxn>
                  <a:cxn ang="0">
                    <a:pos x="T4" y="T5"/>
                  </a:cxn>
                  <a:cxn ang="0">
                    <a:pos x="T6" y="T7"/>
                  </a:cxn>
                  <a:cxn ang="0">
                    <a:pos x="T8" y="T9"/>
                  </a:cxn>
                  <a:cxn ang="0">
                    <a:pos x="T10" y="T11"/>
                  </a:cxn>
                  <a:cxn ang="0">
                    <a:pos x="T12" y="T13"/>
                  </a:cxn>
                </a:cxnLst>
                <a:rect l="0" t="0" r="r" b="b"/>
                <a:pathLst>
                  <a:path w="52" h="10">
                    <a:moveTo>
                      <a:pt x="5" y="10"/>
                    </a:moveTo>
                    <a:cubicBezTo>
                      <a:pt x="47" y="10"/>
                      <a:pt x="47" y="10"/>
                      <a:pt x="47" y="10"/>
                    </a:cubicBezTo>
                    <a:cubicBezTo>
                      <a:pt x="49" y="10"/>
                      <a:pt x="52" y="8"/>
                      <a:pt x="52" y="5"/>
                    </a:cubicBezTo>
                    <a:cubicBezTo>
                      <a:pt x="52" y="3"/>
                      <a:pt x="49" y="0"/>
                      <a:pt x="47" y="0"/>
                    </a:cubicBezTo>
                    <a:cubicBezTo>
                      <a:pt x="5" y="0"/>
                      <a:pt x="5" y="0"/>
                      <a:pt x="5" y="0"/>
                    </a:cubicBezTo>
                    <a:cubicBezTo>
                      <a:pt x="2" y="0"/>
                      <a:pt x="0" y="3"/>
                      <a:pt x="0" y="5"/>
                    </a:cubicBezTo>
                    <a:cubicBezTo>
                      <a:pt x="0" y="8"/>
                      <a:pt x="2" y="10"/>
                      <a:pt x="5" y="10"/>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68576" tIns="34288" rIns="68576" bIns="34288" numCol="1" anchor="t" anchorCtr="0" compatLnSpc="1">
                <a:prstTxWarp prst="textNoShape">
                  <a:avLst/>
                </a:prstTxWarp>
              </a:bodyPr>
              <a:lstStyle/>
              <a:p>
                <a:pPr defTabSz="685795">
                  <a:defRPr/>
                </a:pPr>
                <a:endParaRPr lang="es-ES_tradnl" sz="800" dirty="0">
                  <a:latin typeface="Open Sans" panose="020B0606030504020204" pitchFamily="34" charset="0"/>
                  <a:ea typeface="Open Sans" panose="020B0606030504020204" pitchFamily="34" charset="0"/>
                  <a:cs typeface="Open Sans" panose="020B0606030504020204" pitchFamily="34" charset="0"/>
                </a:endParaRPr>
              </a:p>
            </p:txBody>
          </p:sp>
          <p:sp>
            <p:nvSpPr>
              <p:cNvPr id="63" name="Freeform 80">
                <a:extLst>
                  <a:ext uri="{FF2B5EF4-FFF2-40B4-BE49-F238E27FC236}">
                    <a16:creationId xmlns:a16="http://schemas.microsoft.com/office/drawing/2014/main" id="{2FA51290-7CEF-4920-A8D2-45B1696116FA}"/>
                  </a:ext>
                </a:extLst>
              </p:cNvPr>
              <p:cNvSpPr>
                <a:spLocks noEditPoints="1"/>
              </p:cNvSpPr>
              <p:nvPr/>
            </p:nvSpPr>
            <p:spPr bwMode="auto">
              <a:xfrm>
                <a:off x="2901950" y="5346706"/>
                <a:ext cx="412750" cy="517525"/>
              </a:xfrm>
              <a:custGeom>
                <a:avLst/>
                <a:gdLst>
                  <a:gd name="T0" fmla="*/ 169 w 172"/>
                  <a:gd name="T1" fmla="*/ 33 h 216"/>
                  <a:gd name="T2" fmla="*/ 139 w 172"/>
                  <a:gd name="T3" fmla="*/ 4 h 216"/>
                  <a:gd name="T4" fmla="*/ 130 w 172"/>
                  <a:gd name="T5" fmla="*/ 0 h 216"/>
                  <a:gd name="T6" fmla="*/ 130 w 172"/>
                  <a:gd name="T7" fmla="*/ 0 h 216"/>
                  <a:gd name="T8" fmla="*/ 12 w 172"/>
                  <a:gd name="T9" fmla="*/ 0 h 216"/>
                  <a:gd name="T10" fmla="*/ 0 w 172"/>
                  <a:gd name="T11" fmla="*/ 12 h 216"/>
                  <a:gd name="T12" fmla="*/ 0 w 172"/>
                  <a:gd name="T13" fmla="*/ 204 h 216"/>
                  <a:gd name="T14" fmla="*/ 12 w 172"/>
                  <a:gd name="T15" fmla="*/ 216 h 216"/>
                  <a:gd name="T16" fmla="*/ 160 w 172"/>
                  <a:gd name="T17" fmla="*/ 216 h 216"/>
                  <a:gd name="T18" fmla="*/ 172 w 172"/>
                  <a:gd name="T19" fmla="*/ 204 h 216"/>
                  <a:gd name="T20" fmla="*/ 172 w 172"/>
                  <a:gd name="T21" fmla="*/ 42 h 216"/>
                  <a:gd name="T22" fmla="*/ 169 w 172"/>
                  <a:gd name="T23" fmla="*/ 33 h 216"/>
                  <a:gd name="T24" fmla="*/ 159 w 172"/>
                  <a:gd name="T25" fmla="*/ 37 h 216"/>
                  <a:gd name="T26" fmla="*/ 135 w 172"/>
                  <a:gd name="T27" fmla="*/ 37 h 216"/>
                  <a:gd name="T28" fmla="*/ 135 w 172"/>
                  <a:gd name="T29" fmla="*/ 14 h 216"/>
                  <a:gd name="T30" fmla="*/ 159 w 172"/>
                  <a:gd name="T31" fmla="*/ 37 h 216"/>
                  <a:gd name="T32" fmla="*/ 160 w 172"/>
                  <a:gd name="T33" fmla="*/ 206 h 216"/>
                  <a:gd name="T34" fmla="*/ 12 w 172"/>
                  <a:gd name="T35" fmla="*/ 206 h 216"/>
                  <a:gd name="T36" fmla="*/ 9 w 172"/>
                  <a:gd name="T37" fmla="*/ 204 h 216"/>
                  <a:gd name="T38" fmla="*/ 9 w 172"/>
                  <a:gd name="T39" fmla="*/ 12 h 216"/>
                  <a:gd name="T40" fmla="*/ 12 w 172"/>
                  <a:gd name="T41" fmla="*/ 10 h 216"/>
                  <a:gd name="T42" fmla="*/ 125 w 172"/>
                  <a:gd name="T43" fmla="*/ 10 h 216"/>
                  <a:gd name="T44" fmla="*/ 125 w 172"/>
                  <a:gd name="T45" fmla="*/ 42 h 216"/>
                  <a:gd name="T46" fmla="*/ 130 w 172"/>
                  <a:gd name="T47" fmla="*/ 47 h 216"/>
                  <a:gd name="T48" fmla="*/ 162 w 172"/>
                  <a:gd name="T49" fmla="*/ 47 h 216"/>
                  <a:gd name="T50" fmla="*/ 162 w 172"/>
                  <a:gd name="T51" fmla="*/ 204 h 216"/>
                  <a:gd name="T52" fmla="*/ 160 w 172"/>
                  <a:gd name="T53" fmla="*/ 20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72" h="216">
                    <a:moveTo>
                      <a:pt x="169" y="33"/>
                    </a:moveTo>
                    <a:cubicBezTo>
                      <a:pt x="139" y="4"/>
                      <a:pt x="139" y="4"/>
                      <a:pt x="139" y="4"/>
                    </a:cubicBezTo>
                    <a:cubicBezTo>
                      <a:pt x="136" y="2"/>
                      <a:pt x="133" y="0"/>
                      <a:pt x="130" y="0"/>
                    </a:cubicBezTo>
                    <a:cubicBezTo>
                      <a:pt x="130" y="0"/>
                      <a:pt x="130" y="0"/>
                      <a:pt x="130" y="0"/>
                    </a:cubicBezTo>
                    <a:cubicBezTo>
                      <a:pt x="12" y="0"/>
                      <a:pt x="12" y="0"/>
                      <a:pt x="12" y="0"/>
                    </a:cubicBezTo>
                    <a:cubicBezTo>
                      <a:pt x="5" y="0"/>
                      <a:pt x="0" y="6"/>
                      <a:pt x="0" y="12"/>
                    </a:cubicBezTo>
                    <a:cubicBezTo>
                      <a:pt x="0" y="204"/>
                      <a:pt x="0" y="204"/>
                      <a:pt x="0" y="204"/>
                    </a:cubicBezTo>
                    <a:cubicBezTo>
                      <a:pt x="0" y="210"/>
                      <a:pt x="5" y="216"/>
                      <a:pt x="12" y="216"/>
                    </a:cubicBezTo>
                    <a:cubicBezTo>
                      <a:pt x="160" y="216"/>
                      <a:pt x="160" y="216"/>
                      <a:pt x="160" y="216"/>
                    </a:cubicBezTo>
                    <a:cubicBezTo>
                      <a:pt x="167" y="216"/>
                      <a:pt x="172" y="210"/>
                      <a:pt x="172" y="204"/>
                    </a:cubicBezTo>
                    <a:cubicBezTo>
                      <a:pt x="172" y="42"/>
                      <a:pt x="172" y="42"/>
                      <a:pt x="172" y="42"/>
                    </a:cubicBezTo>
                    <a:cubicBezTo>
                      <a:pt x="172" y="39"/>
                      <a:pt x="171" y="36"/>
                      <a:pt x="169" y="33"/>
                    </a:cubicBezTo>
                    <a:close/>
                    <a:moveTo>
                      <a:pt x="159" y="37"/>
                    </a:moveTo>
                    <a:cubicBezTo>
                      <a:pt x="135" y="37"/>
                      <a:pt x="135" y="37"/>
                      <a:pt x="135" y="37"/>
                    </a:cubicBezTo>
                    <a:cubicBezTo>
                      <a:pt x="135" y="14"/>
                      <a:pt x="135" y="14"/>
                      <a:pt x="135" y="14"/>
                    </a:cubicBezTo>
                    <a:lnTo>
                      <a:pt x="159" y="37"/>
                    </a:lnTo>
                    <a:close/>
                    <a:moveTo>
                      <a:pt x="160" y="206"/>
                    </a:moveTo>
                    <a:cubicBezTo>
                      <a:pt x="12" y="206"/>
                      <a:pt x="12" y="206"/>
                      <a:pt x="12" y="206"/>
                    </a:cubicBezTo>
                    <a:cubicBezTo>
                      <a:pt x="10" y="206"/>
                      <a:pt x="9" y="205"/>
                      <a:pt x="9" y="204"/>
                    </a:cubicBezTo>
                    <a:cubicBezTo>
                      <a:pt x="9" y="12"/>
                      <a:pt x="9" y="12"/>
                      <a:pt x="9" y="12"/>
                    </a:cubicBezTo>
                    <a:cubicBezTo>
                      <a:pt x="9" y="11"/>
                      <a:pt x="10" y="10"/>
                      <a:pt x="12" y="10"/>
                    </a:cubicBezTo>
                    <a:cubicBezTo>
                      <a:pt x="125" y="10"/>
                      <a:pt x="125" y="10"/>
                      <a:pt x="125" y="10"/>
                    </a:cubicBezTo>
                    <a:cubicBezTo>
                      <a:pt x="125" y="42"/>
                      <a:pt x="125" y="42"/>
                      <a:pt x="125" y="42"/>
                    </a:cubicBezTo>
                    <a:cubicBezTo>
                      <a:pt x="125" y="45"/>
                      <a:pt x="128" y="47"/>
                      <a:pt x="130" y="47"/>
                    </a:cubicBezTo>
                    <a:cubicBezTo>
                      <a:pt x="162" y="47"/>
                      <a:pt x="162" y="47"/>
                      <a:pt x="162" y="47"/>
                    </a:cubicBezTo>
                    <a:cubicBezTo>
                      <a:pt x="162" y="204"/>
                      <a:pt x="162" y="204"/>
                      <a:pt x="162" y="204"/>
                    </a:cubicBezTo>
                    <a:cubicBezTo>
                      <a:pt x="162" y="205"/>
                      <a:pt x="161" y="206"/>
                      <a:pt x="160" y="206"/>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68576" tIns="34288" rIns="68576" bIns="34288" numCol="1" anchor="t" anchorCtr="0" compatLnSpc="1">
                <a:prstTxWarp prst="textNoShape">
                  <a:avLst/>
                </a:prstTxWarp>
              </a:bodyPr>
              <a:lstStyle/>
              <a:p>
                <a:pPr defTabSz="685795">
                  <a:defRPr/>
                </a:pPr>
                <a:endParaRPr lang="es-ES_tradnl" sz="800" dirty="0">
                  <a:latin typeface="Open Sans" panose="020B0606030504020204" pitchFamily="34" charset="0"/>
                  <a:ea typeface="Open Sans" panose="020B0606030504020204" pitchFamily="34" charset="0"/>
                  <a:cs typeface="Open Sans" panose="020B0606030504020204" pitchFamily="34" charset="0"/>
                </a:endParaRPr>
              </a:p>
            </p:txBody>
          </p:sp>
          <p:sp>
            <p:nvSpPr>
              <p:cNvPr id="64" name="Freeform 81">
                <a:extLst>
                  <a:ext uri="{FF2B5EF4-FFF2-40B4-BE49-F238E27FC236}">
                    <a16:creationId xmlns:a16="http://schemas.microsoft.com/office/drawing/2014/main" id="{6192E7D5-53A3-47F7-825E-667020B091E0}"/>
                  </a:ext>
                </a:extLst>
              </p:cNvPr>
              <p:cNvSpPr>
                <a:spLocks/>
              </p:cNvSpPr>
              <p:nvPr/>
            </p:nvSpPr>
            <p:spPr bwMode="auto">
              <a:xfrm>
                <a:off x="2843213" y="5403850"/>
                <a:ext cx="414338" cy="517525"/>
              </a:xfrm>
              <a:custGeom>
                <a:avLst/>
                <a:gdLst>
                  <a:gd name="T0" fmla="*/ 168 w 173"/>
                  <a:gd name="T1" fmla="*/ 199 h 216"/>
                  <a:gd name="T2" fmla="*/ 163 w 173"/>
                  <a:gd name="T3" fmla="*/ 204 h 216"/>
                  <a:gd name="T4" fmla="*/ 160 w 173"/>
                  <a:gd name="T5" fmla="*/ 206 h 216"/>
                  <a:gd name="T6" fmla="*/ 12 w 173"/>
                  <a:gd name="T7" fmla="*/ 206 h 216"/>
                  <a:gd name="T8" fmla="*/ 10 w 173"/>
                  <a:gd name="T9" fmla="*/ 204 h 216"/>
                  <a:gd name="T10" fmla="*/ 10 w 173"/>
                  <a:gd name="T11" fmla="*/ 12 h 216"/>
                  <a:gd name="T12" fmla="*/ 12 w 173"/>
                  <a:gd name="T13" fmla="*/ 9 h 216"/>
                  <a:gd name="T14" fmla="*/ 17 w 173"/>
                  <a:gd name="T15" fmla="*/ 4 h 216"/>
                  <a:gd name="T16" fmla="*/ 12 w 173"/>
                  <a:gd name="T17" fmla="*/ 0 h 216"/>
                  <a:gd name="T18" fmla="*/ 0 w 173"/>
                  <a:gd name="T19" fmla="*/ 12 h 216"/>
                  <a:gd name="T20" fmla="*/ 0 w 173"/>
                  <a:gd name="T21" fmla="*/ 204 h 216"/>
                  <a:gd name="T22" fmla="*/ 12 w 173"/>
                  <a:gd name="T23" fmla="*/ 216 h 216"/>
                  <a:gd name="T24" fmla="*/ 160 w 173"/>
                  <a:gd name="T25" fmla="*/ 216 h 216"/>
                  <a:gd name="T26" fmla="*/ 173 w 173"/>
                  <a:gd name="T27" fmla="*/ 204 h 216"/>
                  <a:gd name="T28" fmla="*/ 168 w 173"/>
                  <a:gd name="T29" fmla="*/ 199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73" h="216">
                    <a:moveTo>
                      <a:pt x="168" y="199"/>
                    </a:moveTo>
                    <a:cubicBezTo>
                      <a:pt x="165" y="199"/>
                      <a:pt x="163" y="201"/>
                      <a:pt x="163" y="204"/>
                    </a:cubicBezTo>
                    <a:cubicBezTo>
                      <a:pt x="163" y="205"/>
                      <a:pt x="162" y="206"/>
                      <a:pt x="160" y="206"/>
                    </a:cubicBezTo>
                    <a:cubicBezTo>
                      <a:pt x="12" y="206"/>
                      <a:pt x="12" y="206"/>
                      <a:pt x="12" y="206"/>
                    </a:cubicBezTo>
                    <a:cubicBezTo>
                      <a:pt x="11" y="206"/>
                      <a:pt x="10" y="205"/>
                      <a:pt x="10" y="204"/>
                    </a:cubicBezTo>
                    <a:cubicBezTo>
                      <a:pt x="10" y="12"/>
                      <a:pt x="10" y="12"/>
                      <a:pt x="10" y="12"/>
                    </a:cubicBezTo>
                    <a:cubicBezTo>
                      <a:pt x="10" y="10"/>
                      <a:pt x="11" y="9"/>
                      <a:pt x="12" y="9"/>
                    </a:cubicBezTo>
                    <a:cubicBezTo>
                      <a:pt x="15" y="9"/>
                      <a:pt x="17" y="7"/>
                      <a:pt x="17" y="4"/>
                    </a:cubicBezTo>
                    <a:cubicBezTo>
                      <a:pt x="17" y="2"/>
                      <a:pt x="15" y="0"/>
                      <a:pt x="12" y="0"/>
                    </a:cubicBezTo>
                    <a:cubicBezTo>
                      <a:pt x="6" y="0"/>
                      <a:pt x="0" y="5"/>
                      <a:pt x="0" y="12"/>
                    </a:cubicBezTo>
                    <a:cubicBezTo>
                      <a:pt x="0" y="204"/>
                      <a:pt x="0" y="204"/>
                      <a:pt x="0" y="204"/>
                    </a:cubicBezTo>
                    <a:cubicBezTo>
                      <a:pt x="0" y="211"/>
                      <a:pt x="6" y="216"/>
                      <a:pt x="12" y="216"/>
                    </a:cubicBezTo>
                    <a:cubicBezTo>
                      <a:pt x="160" y="216"/>
                      <a:pt x="160" y="216"/>
                      <a:pt x="160" y="216"/>
                    </a:cubicBezTo>
                    <a:cubicBezTo>
                      <a:pt x="167" y="216"/>
                      <a:pt x="173" y="211"/>
                      <a:pt x="173" y="204"/>
                    </a:cubicBezTo>
                    <a:cubicBezTo>
                      <a:pt x="173" y="201"/>
                      <a:pt x="170" y="199"/>
                      <a:pt x="168" y="199"/>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68576" tIns="34288" rIns="68576" bIns="34288" numCol="1" anchor="t" anchorCtr="0" compatLnSpc="1">
                <a:prstTxWarp prst="textNoShape">
                  <a:avLst/>
                </a:prstTxWarp>
              </a:bodyPr>
              <a:lstStyle/>
              <a:p>
                <a:pPr defTabSz="685795">
                  <a:defRPr/>
                </a:pPr>
                <a:endParaRPr lang="es-ES_tradnl" sz="800" dirty="0">
                  <a:latin typeface="Open Sans" panose="020B0606030504020204" pitchFamily="34" charset="0"/>
                  <a:ea typeface="Open Sans" panose="020B0606030504020204" pitchFamily="34" charset="0"/>
                  <a:cs typeface="Open Sans" panose="020B0606030504020204" pitchFamily="34" charset="0"/>
                </a:endParaRPr>
              </a:p>
            </p:txBody>
          </p:sp>
        </p:grpSp>
        <p:sp>
          <p:nvSpPr>
            <p:cNvPr id="57" name="Rounded Rectangle 58">
              <a:extLst>
                <a:ext uri="{FF2B5EF4-FFF2-40B4-BE49-F238E27FC236}">
                  <a16:creationId xmlns:a16="http://schemas.microsoft.com/office/drawing/2014/main" id="{06A2141C-0645-4C91-98CB-459F93560959}"/>
                </a:ext>
              </a:extLst>
            </p:cNvPr>
            <p:cNvSpPr/>
            <p:nvPr/>
          </p:nvSpPr>
          <p:spPr>
            <a:xfrm>
              <a:off x="7714752" y="5301366"/>
              <a:ext cx="1800000" cy="986121"/>
            </a:xfrm>
            <a:prstGeom prst="roundRect">
              <a:avLst/>
            </a:prstGeom>
            <a:solidFill>
              <a:schemeClr val="accent4">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685795">
                <a:defRPr/>
              </a:pPr>
              <a:endParaRPr lang="es-ES_tradnl" sz="8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58" name="TextBox 57">
              <a:extLst>
                <a:ext uri="{FF2B5EF4-FFF2-40B4-BE49-F238E27FC236}">
                  <a16:creationId xmlns:a16="http://schemas.microsoft.com/office/drawing/2014/main" id="{C274073F-F4F2-4629-B2BD-39632C7100F0}"/>
                </a:ext>
              </a:extLst>
            </p:cNvPr>
            <p:cNvSpPr txBox="1"/>
            <p:nvPr/>
          </p:nvSpPr>
          <p:spPr>
            <a:xfrm>
              <a:off x="7755838" y="5366781"/>
              <a:ext cx="1661452" cy="1011917"/>
            </a:xfrm>
            <a:prstGeom prst="rect">
              <a:avLst/>
            </a:prstGeom>
          </p:spPr>
          <p:txBody>
            <a:bodyPr wrap="square" rtlCol="0">
              <a:spAutoFit/>
            </a:bodyPr>
            <a:lstStyle/>
            <a:p>
              <a:pPr algn="just"/>
              <a:r>
                <a:rPr lang="es-ES" sz="900" b="1" dirty="0">
                  <a:latin typeface="Montserrat" panose="00000500000000000000" pitchFamily="2" charset="0"/>
                  <a:ea typeface="Open Sans" panose="020B0606030504020204" pitchFamily="34" charset="0"/>
                  <a:cs typeface="Open Sans" panose="020B0606030504020204" pitchFamily="34" charset="0"/>
                </a:rPr>
                <a:t>Otras cuestiones </a:t>
              </a:r>
              <a:r>
                <a:rPr lang="es-ES" sz="900" dirty="0">
                  <a:latin typeface="Montserrat" panose="00000500000000000000" pitchFamily="2" charset="0"/>
                  <a:ea typeface="Open Sans" panose="020B0606030504020204" pitchFamily="34" charset="0"/>
                  <a:cs typeface="Open Sans" panose="020B0606030504020204" pitchFamily="34" charset="0"/>
                </a:rPr>
                <a:t>con impactos tributarios: pacto de socio, desinversión a futuro, entrada de nuevos socios, retribución al inversor/emprendedor, remuneración de trabajadores, </a:t>
              </a:r>
              <a:r>
                <a:rPr lang="es-ES" sz="900" i="1" dirty="0">
                  <a:latin typeface="Montserrat" panose="00000500000000000000" pitchFamily="2" charset="0"/>
                  <a:ea typeface="Open Sans" panose="020B0606030504020204" pitchFamily="34" charset="0"/>
                  <a:cs typeface="Open Sans" panose="020B0606030504020204" pitchFamily="34" charset="0"/>
                </a:rPr>
                <a:t>exit tax,</a:t>
              </a:r>
              <a:r>
                <a:rPr lang="es-ES" sz="900" dirty="0">
                  <a:latin typeface="Montserrat" panose="00000500000000000000" pitchFamily="2" charset="0"/>
                  <a:ea typeface="Open Sans" panose="020B0606030504020204" pitchFamily="34" charset="0"/>
                  <a:cs typeface="Open Sans" panose="020B0606030504020204" pitchFamily="34" charset="0"/>
                </a:rPr>
                <a:t> etc.</a:t>
              </a:r>
            </a:p>
            <a:p>
              <a:pPr lvl="0"/>
              <a:endParaRPr lang="es-ES" sz="9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grpSp>
      <p:sp>
        <p:nvSpPr>
          <p:cNvPr id="65" name="Rounded Rectangle 66">
            <a:extLst>
              <a:ext uri="{FF2B5EF4-FFF2-40B4-BE49-F238E27FC236}">
                <a16:creationId xmlns:a16="http://schemas.microsoft.com/office/drawing/2014/main" id="{9E877C21-F2E4-4FFB-9D50-0CBC432CDC32}"/>
              </a:ext>
            </a:extLst>
          </p:cNvPr>
          <p:cNvSpPr/>
          <p:nvPr/>
        </p:nvSpPr>
        <p:spPr>
          <a:xfrm>
            <a:off x="2949148" y="1416684"/>
            <a:ext cx="2286345" cy="830259"/>
          </a:xfrm>
          <a:prstGeom prst="round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bIns="80995" rtlCol="0" anchor="ctr"/>
          <a:lstStyle/>
          <a:p>
            <a:pPr lvl="0" algn="just"/>
            <a:r>
              <a:rPr lang="es-ES_tradnl" sz="900" b="1" dirty="0">
                <a:latin typeface="Montserrat" panose="00000500000000000000" pitchFamily="2" charset="0"/>
                <a:ea typeface="Open Sans" panose="020B0606030504020204" pitchFamily="34" charset="0"/>
                <a:cs typeface="Open Sans" panose="020B0606030504020204" pitchFamily="34" charset="0"/>
              </a:rPr>
              <a:t>IVA</a:t>
            </a:r>
            <a:r>
              <a:rPr lang="es-ES_tradnl" sz="900" dirty="0">
                <a:latin typeface="Montserrat" panose="00000500000000000000" pitchFamily="2" charset="0"/>
                <a:ea typeface="Open Sans" panose="020B0606030504020204" pitchFamily="34" charset="0"/>
                <a:cs typeface="Open Sans" panose="020B0606030504020204" pitchFamily="34" charset="0"/>
              </a:rPr>
              <a:t> – posibilidad de obtener la devolución de las cuotas soportadas con anterioridad a la facturacion. </a:t>
            </a:r>
            <a:endParaRPr lang="es-ES" sz="900" dirty="0">
              <a:latin typeface="Montserrat" panose="00000500000000000000" pitchFamily="2" charset="0"/>
              <a:ea typeface="Open Sans" panose="020B0606030504020204" pitchFamily="34" charset="0"/>
              <a:cs typeface="Open Sans" panose="020B0606030504020204" pitchFamily="34" charset="0"/>
            </a:endParaRPr>
          </a:p>
        </p:txBody>
      </p:sp>
      <p:grpSp>
        <p:nvGrpSpPr>
          <p:cNvPr id="66" name="Group 65">
            <a:extLst>
              <a:ext uri="{FF2B5EF4-FFF2-40B4-BE49-F238E27FC236}">
                <a16:creationId xmlns:a16="http://schemas.microsoft.com/office/drawing/2014/main" id="{DC239E32-838E-4813-B8B3-D36A47BD6DD1}"/>
              </a:ext>
            </a:extLst>
          </p:cNvPr>
          <p:cNvGrpSpPr/>
          <p:nvPr/>
        </p:nvGrpSpPr>
        <p:grpSpPr>
          <a:xfrm>
            <a:off x="2110875" y="5011493"/>
            <a:ext cx="2112748" cy="883174"/>
            <a:chOff x="1524618" y="5379617"/>
            <a:chExt cx="2052000" cy="791464"/>
          </a:xfrm>
        </p:grpSpPr>
        <p:grpSp>
          <p:nvGrpSpPr>
            <p:cNvPr id="67" name="Group 66">
              <a:extLst>
                <a:ext uri="{FF2B5EF4-FFF2-40B4-BE49-F238E27FC236}">
                  <a16:creationId xmlns:a16="http://schemas.microsoft.com/office/drawing/2014/main" id="{6478E600-1EF5-45D7-A89C-137150FD624A}"/>
                </a:ext>
              </a:extLst>
            </p:cNvPr>
            <p:cNvGrpSpPr/>
            <p:nvPr/>
          </p:nvGrpSpPr>
          <p:grpSpPr>
            <a:xfrm>
              <a:off x="2571147" y="5379617"/>
              <a:ext cx="222962" cy="271914"/>
              <a:chOff x="2843213" y="5346706"/>
              <a:chExt cx="471487" cy="574669"/>
            </a:xfrm>
            <a:solidFill>
              <a:schemeClr val="bg1"/>
            </a:solidFill>
          </p:grpSpPr>
          <p:sp>
            <p:nvSpPr>
              <p:cNvPr id="70" name="Freeform 76">
                <a:extLst>
                  <a:ext uri="{FF2B5EF4-FFF2-40B4-BE49-F238E27FC236}">
                    <a16:creationId xmlns:a16="http://schemas.microsoft.com/office/drawing/2014/main" id="{E30A87BD-9567-4EF1-A42F-F12E1A58C4CA}"/>
                  </a:ext>
                </a:extLst>
              </p:cNvPr>
              <p:cNvSpPr>
                <a:spLocks/>
              </p:cNvSpPr>
              <p:nvPr/>
            </p:nvSpPr>
            <p:spPr bwMode="auto">
              <a:xfrm>
                <a:off x="2981326" y="5727703"/>
                <a:ext cx="244475" cy="22225"/>
              </a:xfrm>
              <a:custGeom>
                <a:avLst/>
                <a:gdLst>
                  <a:gd name="T0" fmla="*/ 97 w 102"/>
                  <a:gd name="T1" fmla="*/ 0 h 9"/>
                  <a:gd name="T2" fmla="*/ 5 w 102"/>
                  <a:gd name="T3" fmla="*/ 0 h 9"/>
                  <a:gd name="T4" fmla="*/ 0 w 102"/>
                  <a:gd name="T5" fmla="*/ 5 h 9"/>
                  <a:gd name="T6" fmla="*/ 5 w 102"/>
                  <a:gd name="T7" fmla="*/ 9 h 9"/>
                  <a:gd name="T8" fmla="*/ 97 w 102"/>
                  <a:gd name="T9" fmla="*/ 9 h 9"/>
                  <a:gd name="T10" fmla="*/ 102 w 102"/>
                  <a:gd name="T11" fmla="*/ 5 h 9"/>
                  <a:gd name="T12" fmla="*/ 97 w 102"/>
                  <a:gd name="T13" fmla="*/ 0 h 9"/>
                </a:gdLst>
                <a:ahLst/>
                <a:cxnLst>
                  <a:cxn ang="0">
                    <a:pos x="T0" y="T1"/>
                  </a:cxn>
                  <a:cxn ang="0">
                    <a:pos x="T2" y="T3"/>
                  </a:cxn>
                  <a:cxn ang="0">
                    <a:pos x="T4" y="T5"/>
                  </a:cxn>
                  <a:cxn ang="0">
                    <a:pos x="T6" y="T7"/>
                  </a:cxn>
                  <a:cxn ang="0">
                    <a:pos x="T8" y="T9"/>
                  </a:cxn>
                  <a:cxn ang="0">
                    <a:pos x="T10" y="T11"/>
                  </a:cxn>
                  <a:cxn ang="0">
                    <a:pos x="T12" y="T13"/>
                  </a:cxn>
                </a:cxnLst>
                <a:rect l="0" t="0" r="r" b="b"/>
                <a:pathLst>
                  <a:path w="102" h="9">
                    <a:moveTo>
                      <a:pt x="97" y="0"/>
                    </a:moveTo>
                    <a:cubicBezTo>
                      <a:pt x="5" y="0"/>
                      <a:pt x="5" y="0"/>
                      <a:pt x="5" y="0"/>
                    </a:cubicBezTo>
                    <a:cubicBezTo>
                      <a:pt x="2" y="0"/>
                      <a:pt x="0" y="2"/>
                      <a:pt x="0" y="5"/>
                    </a:cubicBezTo>
                    <a:cubicBezTo>
                      <a:pt x="0" y="7"/>
                      <a:pt x="2" y="9"/>
                      <a:pt x="5" y="9"/>
                    </a:cubicBezTo>
                    <a:cubicBezTo>
                      <a:pt x="97" y="9"/>
                      <a:pt x="97" y="9"/>
                      <a:pt x="97" y="9"/>
                    </a:cubicBezTo>
                    <a:cubicBezTo>
                      <a:pt x="100" y="9"/>
                      <a:pt x="102" y="7"/>
                      <a:pt x="102" y="5"/>
                    </a:cubicBezTo>
                    <a:cubicBezTo>
                      <a:pt x="102" y="2"/>
                      <a:pt x="100" y="0"/>
                      <a:pt x="97" y="0"/>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68576" tIns="34288" rIns="68576" bIns="34288" numCol="1" anchor="t" anchorCtr="0" compatLnSpc="1">
                <a:prstTxWarp prst="textNoShape">
                  <a:avLst/>
                </a:prstTxWarp>
              </a:bodyPr>
              <a:lstStyle/>
              <a:p>
                <a:pPr defTabSz="685795">
                  <a:defRPr/>
                </a:pPr>
                <a:endParaRPr lang="es-ES_tradnl" sz="900" dirty="0">
                  <a:latin typeface="Open Sans" panose="020B0606030504020204" pitchFamily="34" charset="0"/>
                  <a:ea typeface="Open Sans" panose="020B0606030504020204" pitchFamily="34" charset="0"/>
                  <a:cs typeface="Open Sans" panose="020B0606030504020204" pitchFamily="34" charset="0"/>
                </a:endParaRPr>
              </a:p>
            </p:txBody>
          </p:sp>
          <p:sp>
            <p:nvSpPr>
              <p:cNvPr id="71" name="Freeform 77">
                <a:extLst>
                  <a:ext uri="{FF2B5EF4-FFF2-40B4-BE49-F238E27FC236}">
                    <a16:creationId xmlns:a16="http://schemas.microsoft.com/office/drawing/2014/main" id="{164D9A05-9619-42B3-AAAB-DA4D5DFA6226}"/>
                  </a:ext>
                </a:extLst>
              </p:cNvPr>
              <p:cNvSpPr>
                <a:spLocks/>
              </p:cNvSpPr>
              <p:nvPr/>
            </p:nvSpPr>
            <p:spPr bwMode="auto">
              <a:xfrm>
                <a:off x="2981326" y="5656265"/>
                <a:ext cx="244475" cy="20638"/>
              </a:xfrm>
              <a:custGeom>
                <a:avLst/>
                <a:gdLst>
                  <a:gd name="T0" fmla="*/ 97 w 102"/>
                  <a:gd name="T1" fmla="*/ 0 h 9"/>
                  <a:gd name="T2" fmla="*/ 5 w 102"/>
                  <a:gd name="T3" fmla="*/ 0 h 9"/>
                  <a:gd name="T4" fmla="*/ 0 w 102"/>
                  <a:gd name="T5" fmla="*/ 4 h 9"/>
                  <a:gd name="T6" fmla="*/ 5 w 102"/>
                  <a:gd name="T7" fmla="*/ 9 h 9"/>
                  <a:gd name="T8" fmla="*/ 97 w 102"/>
                  <a:gd name="T9" fmla="*/ 9 h 9"/>
                  <a:gd name="T10" fmla="*/ 102 w 102"/>
                  <a:gd name="T11" fmla="*/ 4 h 9"/>
                  <a:gd name="T12" fmla="*/ 97 w 102"/>
                  <a:gd name="T13" fmla="*/ 0 h 9"/>
                </a:gdLst>
                <a:ahLst/>
                <a:cxnLst>
                  <a:cxn ang="0">
                    <a:pos x="T0" y="T1"/>
                  </a:cxn>
                  <a:cxn ang="0">
                    <a:pos x="T2" y="T3"/>
                  </a:cxn>
                  <a:cxn ang="0">
                    <a:pos x="T4" y="T5"/>
                  </a:cxn>
                  <a:cxn ang="0">
                    <a:pos x="T6" y="T7"/>
                  </a:cxn>
                  <a:cxn ang="0">
                    <a:pos x="T8" y="T9"/>
                  </a:cxn>
                  <a:cxn ang="0">
                    <a:pos x="T10" y="T11"/>
                  </a:cxn>
                  <a:cxn ang="0">
                    <a:pos x="T12" y="T13"/>
                  </a:cxn>
                </a:cxnLst>
                <a:rect l="0" t="0" r="r" b="b"/>
                <a:pathLst>
                  <a:path w="102" h="9">
                    <a:moveTo>
                      <a:pt x="97" y="0"/>
                    </a:moveTo>
                    <a:cubicBezTo>
                      <a:pt x="5" y="0"/>
                      <a:pt x="5" y="0"/>
                      <a:pt x="5" y="0"/>
                    </a:cubicBezTo>
                    <a:cubicBezTo>
                      <a:pt x="2" y="0"/>
                      <a:pt x="0" y="2"/>
                      <a:pt x="0" y="4"/>
                    </a:cubicBezTo>
                    <a:cubicBezTo>
                      <a:pt x="0" y="7"/>
                      <a:pt x="2" y="9"/>
                      <a:pt x="5" y="9"/>
                    </a:cubicBezTo>
                    <a:cubicBezTo>
                      <a:pt x="97" y="9"/>
                      <a:pt x="97" y="9"/>
                      <a:pt x="97" y="9"/>
                    </a:cubicBezTo>
                    <a:cubicBezTo>
                      <a:pt x="100" y="9"/>
                      <a:pt x="102" y="7"/>
                      <a:pt x="102" y="4"/>
                    </a:cubicBezTo>
                    <a:cubicBezTo>
                      <a:pt x="102" y="2"/>
                      <a:pt x="100" y="0"/>
                      <a:pt x="97" y="0"/>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68576" tIns="34288" rIns="68576" bIns="34288" numCol="1" anchor="t" anchorCtr="0" compatLnSpc="1">
                <a:prstTxWarp prst="textNoShape">
                  <a:avLst/>
                </a:prstTxWarp>
              </a:bodyPr>
              <a:lstStyle/>
              <a:p>
                <a:pPr defTabSz="685795">
                  <a:defRPr/>
                </a:pPr>
                <a:endParaRPr lang="es-ES_tradnl" sz="900" dirty="0">
                  <a:latin typeface="Open Sans" panose="020B0606030504020204" pitchFamily="34" charset="0"/>
                  <a:ea typeface="Open Sans" panose="020B0606030504020204" pitchFamily="34" charset="0"/>
                  <a:cs typeface="Open Sans" panose="020B0606030504020204" pitchFamily="34" charset="0"/>
                </a:endParaRPr>
              </a:p>
            </p:txBody>
          </p:sp>
          <p:sp>
            <p:nvSpPr>
              <p:cNvPr id="72" name="Freeform 78">
                <a:extLst>
                  <a:ext uri="{FF2B5EF4-FFF2-40B4-BE49-F238E27FC236}">
                    <a16:creationId xmlns:a16="http://schemas.microsoft.com/office/drawing/2014/main" id="{E6C6751A-2B82-47C4-A542-76E0AD503F11}"/>
                  </a:ext>
                </a:extLst>
              </p:cNvPr>
              <p:cNvSpPr>
                <a:spLocks/>
              </p:cNvSpPr>
              <p:nvPr/>
            </p:nvSpPr>
            <p:spPr bwMode="auto">
              <a:xfrm>
                <a:off x="2981326" y="5581653"/>
                <a:ext cx="244475" cy="23813"/>
              </a:xfrm>
              <a:custGeom>
                <a:avLst/>
                <a:gdLst>
                  <a:gd name="T0" fmla="*/ 97 w 102"/>
                  <a:gd name="T1" fmla="*/ 0 h 10"/>
                  <a:gd name="T2" fmla="*/ 5 w 102"/>
                  <a:gd name="T3" fmla="*/ 0 h 10"/>
                  <a:gd name="T4" fmla="*/ 0 w 102"/>
                  <a:gd name="T5" fmla="*/ 5 h 10"/>
                  <a:gd name="T6" fmla="*/ 5 w 102"/>
                  <a:gd name="T7" fmla="*/ 10 h 10"/>
                  <a:gd name="T8" fmla="*/ 97 w 102"/>
                  <a:gd name="T9" fmla="*/ 10 h 10"/>
                  <a:gd name="T10" fmla="*/ 102 w 102"/>
                  <a:gd name="T11" fmla="*/ 5 h 10"/>
                  <a:gd name="T12" fmla="*/ 97 w 102"/>
                  <a:gd name="T13" fmla="*/ 0 h 10"/>
                </a:gdLst>
                <a:ahLst/>
                <a:cxnLst>
                  <a:cxn ang="0">
                    <a:pos x="T0" y="T1"/>
                  </a:cxn>
                  <a:cxn ang="0">
                    <a:pos x="T2" y="T3"/>
                  </a:cxn>
                  <a:cxn ang="0">
                    <a:pos x="T4" y="T5"/>
                  </a:cxn>
                  <a:cxn ang="0">
                    <a:pos x="T6" y="T7"/>
                  </a:cxn>
                  <a:cxn ang="0">
                    <a:pos x="T8" y="T9"/>
                  </a:cxn>
                  <a:cxn ang="0">
                    <a:pos x="T10" y="T11"/>
                  </a:cxn>
                  <a:cxn ang="0">
                    <a:pos x="T12" y="T13"/>
                  </a:cxn>
                </a:cxnLst>
                <a:rect l="0" t="0" r="r" b="b"/>
                <a:pathLst>
                  <a:path w="102" h="10">
                    <a:moveTo>
                      <a:pt x="97" y="0"/>
                    </a:moveTo>
                    <a:cubicBezTo>
                      <a:pt x="5" y="0"/>
                      <a:pt x="5" y="0"/>
                      <a:pt x="5" y="0"/>
                    </a:cubicBezTo>
                    <a:cubicBezTo>
                      <a:pt x="2" y="0"/>
                      <a:pt x="0" y="3"/>
                      <a:pt x="0" y="5"/>
                    </a:cubicBezTo>
                    <a:cubicBezTo>
                      <a:pt x="0" y="8"/>
                      <a:pt x="2" y="10"/>
                      <a:pt x="5" y="10"/>
                    </a:cubicBezTo>
                    <a:cubicBezTo>
                      <a:pt x="97" y="10"/>
                      <a:pt x="97" y="10"/>
                      <a:pt x="97" y="10"/>
                    </a:cubicBezTo>
                    <a:cubicBezTo>
                      <a:pt x="100" y="10"/>
                      <a:pt x="102" y="8"/>
                      <a:pt x="102" y="5"/>
                    </a:cubicBezTo>
                    <a:cubicBezTo>
                      <a:pt x="102" y="3"/>
                      <a:pt x="100" y="0"/>
                      <a:pt x="97" y="0"/>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68576" tIns="34288" rIns="68576" bIns="34288" numCol="1" anchor="t" anchorCtr="0" compatLnSpc="1">
                <a:prstTxWarp prst="textNoShape">
                  <a:avLst/>
                </a:prstTxWarp>
              </a:bodyPr>
              <a:lstStyle/>
              <a:p>
                <a:pPr defTabSz="685795">
                  <a:defRPr/>
                </a:pPr>
                <a:endParaRPr lang="es-ES_tradnl" sz="900" dirty="0">
                  <a:latin typeface="Open Sans" panose="020B0606030504020204" pitchFamily="34" charset="0"/>
                  <a:ea typeface="Open Sans" panose="020B0606030504020204" pitchFamily="34" charset="0"/>
                  <a:cs typeface="Open Sans" panose="020B0606030504020204" pitchFamily="34" charset="0"/>
                </a:endParaRPr>
              </a:p>
            </p:txBody>
          </p:sp>
          <p:sp>
            <p:nvSpPr>
              <p:cNvPr id="73" name="Freeform 79">
                <a:extLst>
                  <a:ext uri="{FF2B5EF4-FFF2-40B4-BE49-F238E27FC236}">
                    <a16:creationId xmlns:a16="http://schemas.microsoft.com/office/drawing/2014/main" id="{37A0D722-0869-4AE2-8324-770E0AF82610}"/>
                  </a:ext>
                </a:extLst>
              </p:cNvPr>
              <p:cNvSpPr>
                <a:spLocks/>
              </p:cNvSpPr>
              <p:nvPr/>
            </p:nvSpPr>
            <p:spPr bwMode="auto">
              <a:xfrm>
                <a:off x="2981326" y="5510217"/>
                <a:ext cx="125414" cy="23813"/>
              </a:xfrm>
              <a:custGeom>
                <a:avLst/>
                <a:gdLst>
                  <a:gd name="T0" fmla="*/ 5 w 52"/>
                  <a:gd name="T1" fmla="*/ 10 h 10"/>
                  <a:gd name="T2" fmla="*/ 47 w 52"/>
                  <a:gd name="T3" fmla="*/ 10 h 10"/>
                  <a:gd name="T4" fmla="*/ 52 w 52"/>
                  <a:gd name="T5" fmla="*/ 5 h 10"/>
                  <a:gd name="T6" fmla="*/ 47 w 52"/>
                  <a:gd name="T7" fmla="*/ 0 h 10"/>
                  <a:gd name="T8" fmla="*/ 5 w 52"/>
                  <a:gd name="T9" fmla="*/ 0 h 10"/>
                  <a:gd name="T10" fmla="*/ 0 w 52"/>
                  <a:gd name="T11" fmla="*/ 5 h 10"/>
                  <a:gd name="T12" fmla="*/ 5 w 52"/>
                  <a:gd name="T13" fmla="*/ 10 h 10"/>
                </a:gdLst>
                <a:ahLst/>
                <a:cxnLst>
                  <a:cxn ang="0">
                    <a:pos x="T0" y="T1"/>
                  </a:cxn>
                  <a:cxn ang="0">
                    <a:pos x="T2" y="T3"/>
                  </a:cxn>
                  <a:cxn ang="0">
                    <a:pos x="T4" y="T5"/>
                  </a:cxn>
                  <a:cxn ang="0">
                    <a:pos x="T6" y="T7"/>
                  </a:cxn>
                  <a:cxn ang="0">
                    <a:pos x="T8" y="T9"/>
                  </a:cxn>
                  <a:cxn ang="0">
                    <a:pos x="T10" y="T11"/>
                  </a:cxn>
                  <a:cxn ang="0">
                    <a:pos x="T12" y="T13"/>
                  </a:cxn>
                </a:cxnLst>
                <a:rect l="0" t="0" r="r" b="b"/>
                <a:pathLst>
                  <a:path w="52" h="10">
                    <a:moveTo>
                      <a:pt x="5" y="10"/>
                    </a:moveTo>
                    <a:cubicBezTo>
                      <a:pt x="47" y="10"/>
                      <a:pt x="47" y="10"/>
                      <a:pt x="47" y="10"/>
                    </a:cubicBezTo>
                    <a:cubicBezTo>
                      <a:pt x="49" y="10"/>
                      <a:pt x="52" y="8"/>
                      <a:pt x="52" y="5"/>
                    </a:cubicBezTo>
                    <a:cubicBezTo>
                      <a:pt x="52" y="3"/>
                      <a:pt x="49" y="0"/>
                      <a:pt x="47" y="0"/>
                    </a:cubicBezTo>
                    <a:cubicBezTo>
                      <a:pt x="5" y="0"/>
                      <a:pt x="5" y="0"/>
                      <a:pt x="5" y="0"/>
                    </a:cubicBezTo>
                    <a:cubicBezTo>
                      <a:pt x="2" y="0"/>
                      <a:pt x="0" y="3"/>
                      <a:pt x="0" y="5"/>
                    </a:cubicBezTo>
                    <a:cubicBezTo>
                      <a:pt x="0" y="8"/>
                      <a:pt x="2" y="10"/>
                      <a:pt x="5" y="10"/>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68576" tIns="34288" rIns="68576" bIns="34288" numCol="1" anchor="t" anchorCtr="0" compatLnSpc="1">
                <a:prstTxWarp prst="textNoShape">
                  <a:avLst/>
                </a:prstTxWarp>
              </a:bodyPr>
              <a:lstStyle/>
              <a:p>
                <a:pPr defTabSz="685795">
                  <a:defRPr/>
                </a:pPr>
                <a:endParaRPr lang="es-ES_tradnl" sz="900" dirty="0">
                  <a:latin typeface="Open Sans" panose="020B0606030504020204" pitchFamily="34" charset="0"/>
                  <a:ea typeface="Open Sans" panose="020B0606030504020204" pitchFamily="34" charset="0"/>
                  <a:cs typeface="Open Sans" panose="020B0606030504020204" pitchFamily="34" charset="0"/>
                </a:endParaRPr>
              </a:p>
            </p:txBody>
          </p:sp>
          <p:sp>
            <p:nvSpPr>
              <p:cNvPr id="74" name="Freeform 80">
                <a:extLst>
                  <a:ext uri="{FF2B5EF4-FFF2-40B4-BE49-F238E27FC236}">
                    <a16:creationId xmlns:a16="http://schemas.microsoft.com/office/drawing/2014/main" id="{1B591393-451E-4EFF-8A78-F8BFF9D8669B}"/>
                  </a:ext>
                </a:extLst>
              </p:cNvPr>
              <p:cNvSpPr>
                <a:spLocks noEditPoints="1"/>
              </p:cNvSpPr>
              <p:nvPr/>
            </p:nvSpPr>
            <p:spPr bwMode="auto">
              <a:xfrm>
                <a:off x="2901951" y="5346706"/>
                <a:ext cx="412749" cy="517525"/>
              </a:xfrm>
              <a:custGeom>
                <a:avLst/>
                <a:gdLst>
                  <a:gd name="T0" fmla="*/ 169 w 172"/>
                  <a:gd name="T1" fmla="*/ 33 h 216"/>
                  <a:gd name="T2" fmla="*/ 139 w 172"/>
                  <a:gd name="T3" fmla="*/ 4 h 216"/>
                  <a:gd name="T4" fmla="*/ 130 w 172"/>
                  <a:gd name="T5" fmla="*/ 0 h 216"/>
                  <a:gd name="T6" fmla="*/ 130 w 172"/>
                  <a:gd name="T7" fmla="*/ 0 h 216"/>
                  <a:gd name="T8" fmla="*/ 12 w 172"/>
                  <a:gd name="T9" fmla="*/ 0 h 216"/>
                  <a:gd name="T10" fmla="*/ 0 w 172"/>
                  <a:gd name="T11" fmla="*/ 12 h 216"/>
                  <a:gd name="T12" fmla="*/ 0 w 172"/>
                  <a:gd name="T13" fmla="*/ 204 h 216"/>
                  <a:gd name="T14" fmla="*/ 12 w 172"/>
                  <a:gd name="T15" fmla="*/ 216 h 216"/>
                  <a:gd name="T16" fmla="*/ 160 w 172"/>
                  <a:gd name="T17" fmla="*/ 216 h 216"/>
                  <a:gd name="T18" fmla="*/ 172 w 172"/>
                  <a:gd name="T19" fmla="*/ 204 h 216"/>
                  <a:gd name="T20" fmla="*/ 172 w 172"/>
                  <a:gd name="T21" fmla="*/ 42 h 216"/>
                  <a:gd name="T22" fmla="*/ 169 w 172"/>
                  <a:gd name="T23" fmla="*/ 33 h 216"/>
                  <a:gd name="T24" fmla="*/ 159 w 172"/>
                  <a:gd name="T25" fmla="*/ 37 h 216"/>
                  <a:gd name="T26" fmla="*/ 135 w 172"/>
                  <a:gd name="T27" fmla="*/ 37 h 216"/>
                  <a:gd name="T28" fmla="*/ 135 w 172"/>
                  <a:gd name="T29" fmla="*/ 14 h 216"/>
                  <a:gd name="T30" fmla="*/ 159 w 172"/>
                  <a:gd name="T31" fmla="*/ 37 h 216"/>
                  <a:gd name="T32" fmla="*/ 160 w 172"/>
                  <a:gd name="T33" fmla="*/ 206 h 216"/>
                  <a:gd name="T34" fmla="*/ 12 w 172"/>
                  <a:gd name="T35" fmla="*/ 206 h 216"/>
                  <a:gd name="T36" fmla="*/ 9 w 172"/>
                  <a:gd name="T37" fmla="*/ 204 h 216"/>
                  <a:gd name="T38" fmla="*/ 9 w 172"/>
                  <a:gd name="T39" fmla="*/ 12 h 216"/>
                  <a:gd name="T40" fmla="*/ 12 w 172"/>
                  <a:gd name="T41" fmla="*/ 10 h 216"/>
                  <a:gd name="T42" fmla="*/ 125 w 172"/>
                  <a:gd name="T43" fmla="*/ 10 h 216"/>
                  <a:gd name="T44" fmla="*/ 125 w 172"/>
                  <a:gd name="T45" fmla="*/ 42 h 216"/>
                  <a:gd name="T46" fmla="*/ 130 w 172"/>
                  <a:gd name="T47" fmla="*/ 47 h 216"/>
                  <a:gd name="T48" fmla="*/ 162 w 172"/>
                  <a:gd name="T49" fmla="*/ 47 h 216"/>
                  <a:gd name="T50" fmla="*/ 162 w 172"/>
                  <a:gd name="T51" fmla="*/ 204 h 216"/>
                  <a:gd name="T52" fmla="*/ 160 w 172"/>
                  <a:gd name="T53" fmla="*/ 20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72" h="216">
                    <a:moveTo>
                      <a:pt x="169" y="33"/>
                    </a:moveTo>
                    <a:cubicBezTo>
                      <a:pt x="139" y="4"/>
                      <a:pt x="139" y="4"/>
                      <a:pt x="139" y="4"/>
                    </a:cubicBezTo>
                    <a:cubicBezTo>
                      <a:pt x="136" y="2"/>
                      <a:pt x="133" y="0"/>
                      <a:pt x="130" y="0"/>
                    </a:cubicBezTo>
                    <a:cubicBezTo>
                      <a:pt x="130" y="0"/>
                      <a:pt x="130" y="0"/>
                      <a:pt x="130" y="0"/>
                    </a:cubicBezTo>
                    <a:cubicBezTo>
                      <a:pt x="12" y="0"/>
                      <a:pt x="12" y="0"/>
                      <a:pt x="12" y="0"/>
                    </a:cubicBezTo>
                    <a:cubicBezTo>
                      <a:pt x="5" y="0"/>
                      <a:pt x="0" y="6"/>
                      <a:pt x="0" y="12"/>
                    </a:cubicBezTo>
                    <a:cubicBezTo>
                      <a:pt x="0" y="204"/>
                      <a:pt x="0" y="204"/>
                      <a:pt x="0" y="204"/>
                    </a:cubicBezTo>
                    <a:cubicBezTo>
                      <a:pt x="0" y="210"/>
                      <a:pt x="5" y="216"/>
                      <a:pt x="12" y="216"/>
                    </a:cubicBezTo>
                    <a:cubicBezTo>
                      <a:pt x="160" y="216"/>
                      <a:pt x="160" y="216"/>
                      <a:pt x="160" y="216"/>
                    </a:cubicBezTo>
                    <a:cubicBezTo>
                      <a:pt x="167" y="216"/>
                      <a:pt x="172" y="210"/>
                      <a:pt x="172" y="204"/>
                    </a:cubicBezTo>
                    <a:cubicBezTo>
                      <a:pt x="172" y="42"/>
                      <a:pt x="172" y="42"/>
                      <a:pt x="172" y="42"/>
                    </a:cubicBezTo>
                    <a:cubicBezTo>
                      <a:pt x="172" y="39"/>
                      <a:pt x="171" y="36"/>
                      <a:pt x="169" y="33"/>
                    </a:cubicBezTo>
                    <a:close/>
                    <a:moveTo>
                      <a:pt x="159" y="37"/>
                    </a:moveTo>
                    <a:cubicBezTo>
                      <a:pt x="135" y="37"/>
                      <a:pt x="135" y="37"/>
                      <a:pt x="135" y="37"/>
                    </a:cubicBezTo>
                    <a:cubicBezTo>
                      <a:pt x="135" y="14"/>
                      <a:pt x="135" y="14"/>
                      <a:pt x="135" y="14"/>
                    </a:cubicBezTo>
                    <a:lnTo>
                      <a:pt x="159" y="37"/>
                    </a:lnTo>
                    <a:close/>
                    <a:moveTo>
                      <a:pt x="160" y="206"/>
                    </a:moveTo>
                    <a:cubicBezTo>
                      <a:pt x="12" y="206"/>
                      <a:pt x="12" y="206"/>
                      <a:pt x="12" y="206"/>
                    </a:cubicBezTo>
                    <a:cubicBezTo>
                      <a:pt x="10" y="206"/>
                      <a:pt x="9" y="205"/>
                      <a:pt x="9" y="204"/>
                    </a:cubicBezTo>
                    <a:cubicBezTo>
                      <a:pt x="9" y="12"/>
                      <a:pt x="9" y="12"/>
                      <a:pt x="9" y="12"/>
                    </a:cubicBezTo>
                    <a:cubicBezTo>
                      <a:pt x="9" y="11"/>
                      <a:pt x="10" y="10"/>
                      <a:pt x="12" y="10"/>
                    </a:cubicBezTo>
                    <a:cubicBezTo>
                      <a:pt x="125" y="10"/>
                      <a:pt x="125" y="10"/>
                      <a:pt x="125" y="10"/>
                    </a:cubicBezTo>
                    <a:cubicBezTo>
                      <a:pt x="125" y="42"/>
                      <a:pt x="125" y="42"/>
                      <a:pt x="125" y="42"/>
                    </a:cubicBezTo>
                    <a:cubicBezTo>
                      <a:pt x="125" y="45"/>
                      <a:pt x="128" y="47"/>
                      <a:pt x="130" y="47"/>
                    </a:cubicBezTo>
                    <a:cubicBezTo>
                      <a:pt x="162" y="47"/>
                      <a:pt x="162" y="47"/>
                      <a:pt x="162" y="47"/>
                    </a:cubicBezTo>
                    <a:cubicBezTo>
                      <a:pt x="162" y="204"/>
                      <a:pt x="162" y="204"/>
                      <a:pt x="162" y="204"/>
                    </a:cubicBezTo>
                    <a:cubicBezTo>
                      <a:pt x="162" y="205"/>
                      <a:pt x="161" y="206"/>
                      <a:pt x="160" y="206"/>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68576" tIns="34288" rIns="68576" bIns="34288" numCol="1" anchor="t" anchorCtr="0" compatLnSpc="1">
                <a:prstTxWarp prst="textNoShape">
                  <a:avLst/>
                </a:prstTxWarp>
              </a:bodyPr>
              <a:lstStyle/>
              <a:p>
                <a:pPr defTabSz="685795">
                  <a:defRPr/>
                </a:pPr>
                <a:endParaRPr lang="es-ES_tradnl" sz="900" dirty="0">
                  <a:latin typeface="Open Sans" panose="020B0606030504020204" pitchFamily="34" charset="0"/>
                  <a:ea typeface="Open Sans" panose="020B0606030504020204" pitchFamily="34" charset="0"/>
                  <a:cs typeface="Open Sans" panose="020B0606030504020204" pitchFamily="34" charset="0"/>
                </a:endParaRPr>
              </a:p>
            </p:txBody>
          </p:sp>
          <p:sp>
            <p:nvSpPr>
              <p:cNvPr id="75" name="Freeform 81">
                <a:extLst>
                  <a:ext uri="{FF2B5EF4-FFF2-40B4-BE49-F238E27FC236}">
                    <a16:creationId xmlns:a16="http://schemas.microsoft.com/office/drawing/2014/main" id="{7A919FF1-6783-4493-B8F6-10DAB6E66D71}"/>
                  </a:ext>
                </a:extLst>
              </p:cNvPr>
              <p:cNvSpPr>
                <a:spLocks/>
              </p:cNvSpPr>
              <p:nvPr/>
            </p:nvSpPr>
            <p:spPr bwMode="auto">
              <a:xfrm>
                <a:off x="2843213" y="5403850"/>
                <a:ext cx="414338" cy="517525"/>
              </a:xfrm>
              <a:custGeom>
                <a:avLst/>
                <a:gdLst>
                  <a:gd name="T0" fmla="*/ 168 w 173"/>
                  <a:gd name="T1" fmla="*/ 199 h 216"/>
                  <a:gd name="T2" fmla="*/ 163 w 173"/>
                  <a:gd name="T3" fmla="*/ 204 h 216"/>
                  <a:gd name="T4" fmla="*/ 160 w 173"/>
                  <a:gd name="T5" fmla="*/ 206 h 216"/>
                  <a:gd name="T6" fmla="*/ 12 w 173"/>
                  <a:gd name="T7" fmla="*/ 206 h 216"/>
                  <a:gd name="T8" fmla="*/ 10 w 173"/>
                  <a:gd name="T9" fmla="*/ 204 h 216"/>
                  <a:gd name="T10" fmla="*/ 10 w 173"/>
                  <a:gd name="T11" fmla="*/ 12 h 216"/>
                  <a:gd name="T12" fmla="*/ 12 w 173"/>
                  <a:gd name="T13" fmla="*/ 9 h 216"/>
                  <a:gd name="T14" fmla="*/ 17 w 173"/>
                  <a:gd name="T15" fmla="*/ 4 h 216"/>
                  <a:gd name="T16" fmla="*/ 12 w 173"/>
                  <a:gd name="T17" fmla="*/ 0 h 216"/>
                  <a:gd name="T18" fmla="*/ 0 w 173"/>
                  <a:gd name="T19" fmla="*/ 12 h 216"/>
                  <a:gd name="T20" fmla="*/ 0 w 173"/>
                  <a:gd name="T21" fmla="*/ 204 h 216"/>
                  <a:gd name="T22" fmla="*/ 12 w 173"/>
                  <a:gd name="T23" fmla="*/ 216 h 216"/>
                  <a:gd name="T24" fmla="*/ 160 w 173"/>
                  <a:gd name="T25" fmla="*/ 216 h 216"/>
                  <a:gd name="T26" fmla="*/ 173 w 173"/>
                  <a:gd name="T27" fmla="*/ 204 h 216"/>
                  <a:gd name="T28" fmla="*/ 168 w 173"/>
                  <a:gd name="T29" fmla="*/ 199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73" h="216">
                    <a:moveTo>
                      <a:pt x="168" y="199"/>
                    </a:moveTo>
                    <a:cubicBezTo>
                      <a:pt x="165" y="199"/>
                      <a:pt x="163" y="201"/>
                      <a:pt x="163" y="204"/>
                    </a:cubicBezTo>
                    <a:cubicBezTo>
                      <a:pt x="163" y="205"/>
                      <a:pt x="162" y="206"/>
                      <a:pt x="160" y="206"/>
                    </a:cubicBezTo>
                    <a:cubicBezTo>
                      <a:pt x="12" y="206"/>
                      <a:pt x="12" y="206"/>
                      <a:pt x="12" y="206"/>
                    </a:cubicBezTo>
                    <a:cubicBezTo>
                      <a:pt x="11" y="206"/>
                      <a:pt x="10" y="205"/>
                      <a:pt x="10" y="204"/>
                    </a:cubicBezTo>
                    <a:cubicBezTo>
                      <a:pt x="10" y="12"/>
                      <a:pt x="10" y="12"/>
                      <a:pt x="10" y="12"/>
                    </a:cubicBezTo>
                    <a:cubicBezTo>
                      <a:pt x="10" y="10"/>
                      <a:pt x="11" y="9"/>
                      <a:pt x="12" y="9"/>
                    </a:cubicBezTo>
                    <a:cubicBezTo>
                      <a:pt x="15" y="9"/>
                      <a:pt x="17" y="7"/>
                      <a:pt x="17" y="4"/>
                    </a:cubicBezTo>
                    <a:cubicBezTo>
                      <a:pt x="17" y="2"/>
                      <a:pt x="15" y="0"/>
                      <a:pt x="12" y="0"/>
                    </a:cubicBezTo>
                    <a:cubicBezTo>
                      <a:pt x="6" y="0"/>
                      <a:pt x="0" y="5"/>
                      <a:pt x="0" y="12"/>
                    </a:cubicBezTo>
                    <a:cubicBezTo>
                      <a:pt x="0" y="204"/>
                      <a:pt x="0" y="204"/>
                      <a:pt x="0" y="204"/>
                    </a:cubicBezTo>
                    <a:cubicBezTo>
                      <a:pt x="0" y="211"/>
                      <a:pt x="6" y="216"/>
                      <a:pt x="12" y="216"/>
                    </a:cubicBezTo>
                    <a:cubicBezTo>
                      <a:pt x="160" y="216"/>
                      <a:pt x="160" y="216"/>
                      <a:pt x="160" y="216"/>
                    </a:cubicBezTo>
                    <a:cubicBezTo>
                      <a:pt x="167" y="216"/>
                      <a:pt x="173" y="211"/>
                      <a:pt x="173" y="204"/>
                    </a:cubicBezTo>
                    <a:cubicBezTo>
                      <a:pt x="173" y="201"/>
                      <a:pt x="170" y="199"/>
                      <a:pt x="168" y="199"/>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68576" tIns="34288" rIns="68576" bIns="34288" numCol="1" anchor="t" anchorCtr="0" compatLnSpc="1">
                <a:prstTxWarp prst="textNoShape">
                  <a:avLst/>
                </a:prstTxWarp>
              </a:bodyPr>
              <a:lstStyle/>
              <a:p>
                <a:pPr defTabSz="685795">
                  <a:defRPr/>
                </a:pPr>
                <a:endParaRPr lang="es-ES_tradnl" sz="900" dirty="0">
                  <a:latin typeface="Open Sans" panose="020B0606030504020204" pitchFamily="34" charset="0"/>
                  <a:ea typeface="Open Sans" panose="020B0606030504020204" pitchFamily="34" charset="0"/>
                  <a:cs typeface="Open Sans" panose="020B0606030504020204" pitchFamily="34" charset="0"/>
                </a:endParaRPr>
              </a:p>
            </p:txBody>
          </p:sp>
        </p:grpSp>
        <p:sp>
          <p:nvSpPr>
            <p:cNvPr id="68" name="Rounded Rectangle 82">
              <a:extLst>
                <a:ext uri="{FF2B5EF4-FFF2-40B4-BE49-F238E27FC236}">
                  <a16:creationId xmlns:a16="http://schemas.microsoft.com/office/drawing/2014/main" id="{8D73CC86-B184-47E9-9839-D597FF7791B3}"/>
                </a:ext>
              </a:extLst>
            </p:cNvPr>
            <p:cNvSpPr/>
            <p:nvPr/>
          </p:nvSpPr>
          <p:spPr>
            <a:xfrm>
              <a:off x="1524618" y="5384246"/>
              <a:ext cx="2052000" cy="786835"/>
            </a:xfrm>
            <a:prstGeom prst="roundRect">
              <a:avLst/>
            </a:prstGeom>
            <a:solidFill>
              <a:schemeClr val="accent4">
                <a:lumMod val="20000"/>
                <a:lumOff val="8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685795">
                <a:defRPr/>
              </a:pPr>
              <a:endParaRPr lang="es-ES_tradnl" sz="90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69" name="TextBox 68">
              <a:extLst>
                <a:ext uri="{FF2B5EF4-FFF2-40B4-BE49-F238E27FC236}">
                  <a16:creationId xmlns:a16="http://schemas.microsoft.com/office/drawing/2014/main" id="{1C5D8719-9B41-42AE-A6D6-6801300A205F}"/>
                </a:ext>
              </a:extLst>
            </p:cNvPr>
            <p:cNvSpPr txBox="1"/>
            <p:nvPr/>
          </p:nvSpPr>
          <p:spPr>
            <a:xfrm>
              <a:off x="1626314" y="5492657"/>
              <a:ext cx="1937885" cy="579215"/>
            </a:xfrm>
            <a:prstGeom prst="rect">
              <a:avLst/>
            </a:prstGeom>
          </p:spPr>
          <p:txBody>
            <a:bodyPr wrap="square" rtlCol="0">
              <a:spAutoFit/>
            </a:bodyPr>
            <a:lstStyle/>
            <a:p>
              <a:pPr algn="just"/>
              <a:r>
                <a:rPr lang="es-ES" sz="900" b="1" dirty="0">
                  <a:latin typeface="Montserrat" panose="00000500000000000000" pitchFamily="2" charset="0"/>
                  <a:ea typeface="Open Sans" panose="020B0606030504020204" pitchFamily="34" charset="0"/>
                  <a:cs typeface="Open Sans" panose="020B0606030504020204" pitchFamily="34" charset="0"/>
                </a:rPr>
                <a:t>Impuesto sobre Sociedades. </a:t>
              </a:r>
              <a:r>
                <a:rPr lang="es-ES" sz="900" dirty="0">
                  <a:latin typeface="Montserrat" panose="00000500000000000000" pitchFamily="2" charset="0"/>
                  <a:ea typeface="Open Sans" panose="020B0606030504020204" pitchFamily="34" charset="0"/>
                  <a:cs typeface="Open Sans" panose="020B0606030504020204" pitchFamily="34" charset="0"/>
                </a:rPr>
                <a:t>Aplican incentivos propios de entidades de nueva creación o PYMES.</a:t>
              </a:r>
            </a:p>
          </p:txBody>
        </p:sp>
      </p:grpSp>
      <p:sp>
        <p:nvSpPr>
          <p:cNvPr id="76" name="Rounded Rectangle 90">
            <a:extLst>
              <a:ext uri="{FF2B5EF4-FFF2-40B4-BE49-F238E27FC236}">
                <a16:creationId xmlns:a16="http://schemas.microsoft.com/office/drawing/2014/main" id="{EAFE3D57-756A-4AAE-9CCF-EC079206BA60}"/>
              </a:ext>
            </a:extLst>
          </p:cNvPr>
          <p:cNvSpPr/>
          <p:nvPr/>
        </p:nvSpPr>
        <p:spPr>
          <a:xfrm>
            <a:off x="4748825" y="5271419"/>
            <a:ext cx="2281860" cy="1334402"/>
          </a:xfrm>
          <a:prstGeom prst="roundRect">
            <a:avLst/>
          </a:prstGeom>
          <a:solidFill>
            <a:schemeClr val="accent4">
              <a:lumMod val="40000"/>
              <a:lumOff val="60000"/>
            </a:schemeClr>
          </a:solidFill>
          <a:ln>
            <a:noFill/>
          </a:ln>
          <a:effectLst/>
        </p:spPr>
        <p:style>
          <a:lnRef idx="1">
            <a:schemeClr val="accent1"/>
          </a:lnRef>
          <a:fillRef idx="3">
            <a:schemeClr val="accent1"/>
          </a:fillRef>
          <a:effectRef idx="2">
            <a:schemeClr val="accent1"/>
          </a:effectRef>
          <a:fontRef idx="minor">
            <a:schemeClr val="lt1"/>
          </a:fontRef>
        </p:style>
        <p:txBody>
          <a:bodyPr lIns="53996" rIns="80995" rtlCol="0" anchor="ctr"/>
          <a:lstStyle/>
          <a:p>
            <a:pPr algn="just"/>
            <a:r>
              <a:rPr lang="es-ES" sz="900" dirty="0">
                <a:solidFill>
                  <a:schemeClr val="tx1"/>
                </a:solidFill>
                <a:latin typeface="Montserrat" panose="00000500000000000000" pitchFamily="2" charset="0"/>
                <a:ea typeface="Open Sans" panose="020B0606030504020204" pitchFamily="34" charset="0"/>
                <a:cs typeface="Open Sans" panose="020B0606030504020204" pitchFamily="34" charset="0"/>
              </a:rPr>
              <a:t>No existe un </a:t>
            </a:r>
            <a:r>
              <a:rPr lang="es-ES" sz="900" b="1" dirty="0">
                <a:solidFill>
                  <a:schemeClr val="tx1"/>
                </a:solidFill>
                <a:latin typeface="Montserrat" panose="00000500000000000000" pitchFamily="2" charset="0"/>
                <a:ea typeface="Open Sans" panose="020B0606030504020204" pitchFamily="34" charset="0"/>
                <a:cs typeface="Open Sans" panose="020B0606030504020204" pitchFamily="34" charset="0"/>
              </a:rPr>
              <a:t>concepto tributario </a:t>
            </a:r>
            <a:r>
              <a:rPr lang="es-ES" sz="900" dirty="0">
                <a:solidFill>
                  <a:schemeClr val="tx1"/>
                </a:solidFill>
                <a:latin typeface="Montserrat" panose="00000500000000000000" pitchFamily="2" charset="0"/>
                <a:ea typeface="Open Sans" panose="020B0606030504020204" pitchFamily="34" charset="0"/>
                <a:cs typeface="Open Sans" panose="020B0606030504020204" pitchFamily="34" charset="0"/>
              </a:rPr>
              <a:t>de start-up ni un régimen fiscal específico aplicable a este tipo de entidades.</a:t>
            </a:r>
          </a:p>
          <a:p>
            <a:pPr algn="just"/>
            <a:endParaRPr lang="es-ES" sz="900" dirty="0">
              <a:solidFill>
                <a:schemeClr val="tx1"/>
              </a:solidFill>
              <a:latin typeface="Montserrat" panose="00000500000000000000" pitchFamily="2" charset="0"/>
              <a:ea typeface="Open Sans" panose="020B0606030504020204" pitchFamily="34" charset="0"/>
              <a:cs typeface="Open Sans" panose="020B0606030504020204" pitchFamily="34" charset="0"/>
            </a:endParaRPr>
          </a:p>
          <a:p>
            <a:pPr algn="just"/>
            <a:r>
              <a:rPr lang="es-ES" sz="900" b="1" dirty="0">
                <a:solidFill>
                  <a:schemeClr val="tx1"/>
                </a:solidFill>
                <a:latin typeface="Montserrat" panose="00000500000000000000" pitchFamily="2" charset="0"/>
                <a:ea typeface="Open Sans" panose="020B0606030504020204" pitchFamily="34" charset="0"/>
                <a:cs typeface="Open Sans" panose="020B0606030504020204" pitchFamily="34" charset="0"/>
              </a:rPr>
              <a:t>(Proyecto de Ley de fomento del ecosistema de empresas emergentes)</a:t>
            </a:r>
          </a:p>
        </p:txBody>
      </p:sp>
      <p:sp>
        <p:nvSpPr>
          <p:cNvPr id="77" name="TextBox 76">
            <a:extLst>
              <a:ext uri="{FF2B5EF4-FFF2-40B4-BE49-F238E27FC236}">
                <a16:creationId xmlns:a16="http://schemas.microsoft.com/office/drawing/2014/main" id="{F5F64C96-CC49-473F-8277-071424D1E979}"/>
              </a:ext>
            </a:extLst>
          </p:cNvPr>
          <p:cNvSpPr txBox="1"/>
          <p:nvPr/>
        </p:nvSpPr>
        <p:spPr>
          <a:xfrm>
            <a:off x="14612337" y="6492803"/>
            <a:ext cx="300123" cy="154781"/>
          </a:xfrm>
          <a:prstGeom prst="rect">
            <a:avLst/>
          </a:prstGeom>
          <a:noFill/>
        </p:spPr>
        <p:txBody>
          <a:bodyPr wrap="square" lIns="0" tIns="0" rIns="0" bIns="0" rtlCol="0">
            <a:spAutoFit/>
          </a:bodyPr>
          <a:lstStyle>
            <a:defPPr>
              <a:defRPr lang="en-US"/>
            </a:defPPr>
            <a:lvl1pPr algn="ctr">
              <a:spcBef>
                <a:spcPts val="600"/>
              </a:spcBef>
              <a:buSzPct val="100000"/>
              <a:defRPr sz="1200">
                <a:latin typeface="Open Sans" panose="020B0606030504020204" pitchFamily="34" charset="0"/>
                <a:ea typeface="Open Sans" panose="020B0606030504020204" pitchFamily="34" charset="0"/>
                <a:cs typeface="Open Sans" panose="020B0606030504020204" pitchFamily="34" charset="0"/>
              </a:defRPr>
            </a:lvl1pPr>
          </a:lstStyle>
          <a:p>
            <a:fld id="{1EC74B55-4460-4167-AFC6-C558571822D4}" type="slidenum">
              <a:rPr lang="es-ES" sz="1000"/>
              <a:pPr/>
              <a:t>3</a:t>
            </a:fld>
            <a:endParaRPr lang="es-ES" sz="1000" dirty="0"/>
          </a:p>
        </p:txBody>
      </p:sp>
      <p:sp>
        <p:nvSpPr>
          <p:cNvPr id="78" name="Rectangle 77">
            <a:extLst>
              <a:ext uri="{FF2B5EF4-FFF2-40B4-BE49-F238E27FC236}">
                <a16:creationId xmlns:a16="http://schemas.microsoft.com/office/drawing/2014/main" id="{F682AEC0-B9D6-405F-9166-530E3A065D21}"/>
              </a:ext>
            </a:extLst>
          </p:cNvPr>
          <p:cNvSpPr/>
          <p:nvPr/>
        </p:nvSpPr>
        <p:spPr>
          <a:xfrm>
            <a:off x="3309981" y="2986750"/>
            <a:ext cx="4420386" cy="309564"/>
          </a:xfrm>
          <a:prstGeom prst="rect">
            <a:avLst/>
          </a:prstGeom>
        </p:spPr>
        <p:txBody>
          <a:bodyPr wrap="square">
            <a:spAutoFit/>
          </a:bodyPr>
          <a:lstStyle/>
          <a:p>
            <a:pPr lvl="0"/>
            <a:endParaRPr lang="es-ES" sz="1400" b="1" dirty="0">
              <a:latin typeface="Open Sans" panose="020B0606030504020204" pitchFamily="34" charset="0"/>
              <a:ea typeface="Open Sans" panose="020B0606030504020204" pitchFamily="34" charset="0"/>
              <a:cs typeface="Open Sans" panose="020B0606030504020204" pitchFamily="34" charset="0"/>
            </a:endParaRPr>
          </a:p>
        </p:txBody>
      </p:sp>
      <p:grpSp>
        <p:nvGrpSpPr>
          <p:cNvPr id="79" name="Group 78">
            <a:extLst>
              <a:ext uri="{FF2B5EF4-FFF2-40B4-BE49-F238E27FC236}">
                <a16:creationId xmlns:a16="http://schemas.microsoft.com/office/drawing/2014/main" id="{7BAFEA2B-60F8-4075-979B-212645F27A26}"/>
              </a:ext>
            </a:extLst>
          </p:cNvPr>
          <p:cNvGrpSpPr/>
          <p:nvPr/>
        </p:nvGrpSpPr>
        <p:grpSpPr>
          <a:xfrm>
            <a:off x="1963823" y="3704411"/>
            <a:ext cx="1958150" cy="1172900"/>
            <a:chOff x="1524618" y="5379617"/>
            <a:chExt cx="2052000" cy="910429"/>
          </a:xfrm>
        </p:grpSpPr>
        <p:grpSp>
          <p:nvGrpSpPr>
            <p:cNvPr id="80" name="Group 79">
              <a:extLst>
                <a:ext uri="{FF2B5EF4-FFF2-40B4-BE49-F238E27FC236}">
                  <a16:creationId xmlns:a16="http://schemas.microsoft.com/office/drawing/2014/main" id="{197B98B5-A63A-4936-87E5-805CC619EC36}"/>
                </a:ext>
              </a:extLst>
            </p:cNvPr>
            <p:cNvGrpSpPr/>
            <p:nvPr/>
          </p:nvGrpSpPr>
          <p:grpSpPr>
            <a:xfrm>
              <a:off x="2571147" y="5379617"/>
              <a:ext cx="222962" cy="271914"/>
              <a:chOff x="2843213" y="5346706"/>
              <a:chExt cx="471487" cy="574669"/>
            </a:xfrm>
            <a:solidFill>
              <a:schemeClr val="bg1"/>
            </a:solidFill>
          </p:grpSpPr>
          <p:sp>
            <p:nvSpPr>
              <p:cNvPr id="83" name="Freeform 76">
                <a:extLst>
                  <a:ext uri="{FF2B5EF4-FFF2-40B4-BE49-F238E27FC236}">
                    <a16:creationId xmlns:a16="http://schemas.microsoft.com/office/drawing/2014/main" id="{F2E3B881-6950-4EFE-BFA1-2BDE0E8DF923}"/>
                  </a:ext>
                </a:extLst>
              </p:cNvPr>
              <p:cNvSpPr>
                <a:spLocks/>
              </p:cNvSpPr>
              <p:nvPr/>
            </p:nvSpPr>
            <p:spPr bwMode="auto">
              <a:xfrm>
                <a:off x="2981326" y="5727703"/>
                <a:ext cx="244475" cy="22225"/>
              </a:xfrm>
              <a:custGeom>
                <a:avLst/>
                <a:gdLst>
                  <a:gd name="T0" fmla="*/ 97 w 102"/>
                  <a:gd name="T1" fmla="*/ 0 h 9"/>
                  <a:gd name="T2" fmla="*/ 5 w 102"/>
                  <a:gd name="T3" fmla="*/ 0 h 9"/>
                  <a:gd name="T4" fmla="*/ 0 w 102"/>
                  <a:gd name="T5" fmla="*/ 5 h 9"/>
                  <a:gd name="T6" fmla="*/ 5 w 102"/>
                  <a:gd name="T7" fmla="*/ 9 h 9"/>
                  <a:gd name="T8" fmla="*/ 97 w 102"/>
                  <a:gd name="T9" fmla="*/ 9 h 9"/>
                  <a:gd name="T10" fmla="*/ 102 w 102"/>
                  <a:gd name="T11" fmla="*/ 5 h 9"/>
                  <a:gd name="T12" fmla="*/ 97 w 102"/>
                  <a:gd name="T13" fmla="*/ 0 h 9"/>
                </a:gdLst>
                <a:ahLst/>
                <a:cxnLst>
                  <a:cxn ang="0">
                    <a:pos x="T0" y="T1"/>
                  </a:cxn>
                  <a:cxn ang="0">
                    <a:pos x="T2" y="T3"/>
                  </a:cxn>
                  <a:cxn ang="0">
                    <a:pos x="T4" y="T5"/>
                  </a:cxn>
                  <a:cxn ang="0">
                    <a:pos x="T6" y="T7"/>
                  </a:cxn>
                  <a:cxn ang="0">
                    <a:pos x="T8" y="T9"/>
                  </a:cxn>
                  <a:cxn ang="0">
                    <a:pos x="T10" y="T11"/>
                  </a:cxn>
                  <a:cxn ang="0">
                    <a:pos x="T12" y="T13"/>
                  </a:cxn>
                </a:cxnLst>
                <a:rect l="0" t="0" r="r" b="b"/>
                <a:pathLst>
                  <a:path w="102" h="9">
                    <a:moveTo>
                      <a:pt x="97" y="0"/>
                    </a:moveTo>
                    <a:cubicBezTo>
                      <a:pt x="5" y="0"/>
                      <a:pt x="5" y="0"/>
                      <a:pt x="5" y="0"/>
                    </a:cubicBezTo>
                    <a:cubicBezTo>
                      <a:pt x="2" y="0"/>
                      <a:pt x="0" y="2"/>
                      <a:pt x="0" y="5"/>
                    </a:cubicBezTo>
                    <a:cubicBezTo>
                      <a:pt x="0" y="7"/>
                      <a:pt x="2" y="9"/>
                      <a:pt x="5" y="9"/>
                    </a:cubicBezTo>
                    <a:cubicBezTo>
                      <a:pt x="97" y="9"/>
                      <a:pt x="97" y="9"/>
                      <a:pt x="97" y="9"/>
                    </a:cubicBezTo>
                    <a:cubicBezTo>
                      <a:pt x="100" y="9"/>
                      <a:pt x="102" y="7"/>
                      <a:pt x="102" y="5"/>
                    </a:cubicBezTo>
                    <a:cubicBezTo>
                      <a:pt x="102" y="2"/>
                      <a:pt x="100" y="0"/>
                      <a:pt x="97" y="0"/>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68576" tIns="34288" rIns="68576" bIns="34288" numCol="1" anchor="t" anchorCtr="0" compatLnSpc="1">
                <a:prstTxWarp prst="textNoShape">
                  <a:avLst/>
                </a:prstTxWarp>
              </a:bodyPr>
              <a:lstStyle/>
              <a:p>
                <a:pPr defTabSz="685795">
                  <a:defRPr/>
                </a:pPr>
                <a:endParaRPr lang="es-ES_tradnl" sz="900" dirty="0">
                  <a:latin typeface="Open Sans" panose="020B0606030504020204" pitchFamily="34" charset="0"/>
                  <a:ea typeface="Open Sans" panose="020B0606030504020204" pitchFamily="34" charset="0"/>
                  <a:cs typeface="Open Sans" panose="020B0606030504020204" pitchFamily="34" charset="0"/>
                </a:endParaRPr>
              </a:p>
            </p:txBody>
          </p:sp>
          <p:sp>
            <p:nvSpPr>
              <p:cNvPr id="84" name="Freeform 77">
                <a:extLst>
                  <a:ext uri="{FF2B5EF4-FFF2-40B4-BE49-F238E27FC236}">
                    <a16:creationId xmlns:a16="http://schemas.microsoft.com/office/drawing/2014/main" id="{E19B26BA-4ABC-4F36-9DF6-E2B7746E4FED}"/>
                  </a:ext>
                </a:extLst>
              </p:cNvPr>
              <p:cNvSpPr>
                <a:spLocks/>
              </p:cNvSpPr>
              <p:nvPr/>
            </p:nvSpPr>
            <p:spPr bwMode="auto">
              <a:xfrm>
                <a:off x="2981326" y="5656265"/>
                <a:ext cx="244475" cy="20638"/>
              </a:xfrm>
              <a:custGeom>
                <a:avLst/>
                <a:gdLst>
                  <a:gd name="T0" fmla="*/ 97 w 102"/>
                  <a:gd name="T1" fmla="*/ 0 h 9"/>
                  <a:gd name="T2" fmla="*/ 5 w 102"/>
                  <a:gd name="T3" fmla="*/ 0 h 9"/>
                  <a:gd name="T4" fmla="*/ 0 w 102"/>
                  <a:gd name="T5" fmla="*/ 4 h 9"/>
                  <a:gd name="T6" fmla="*/ 5 w 102"/>
                  <a:gd name="T7" fmla="*/ 9 h 9"/>
                  <a:gd name="T8" fmla="*/ 97 w 102"/>
                  <a:gd name="T9" fmla="*/ 9 h 9"/>
                  <a:gd name="T10" fmla="*/ 102 w 102"/>
                  <a:gd name="T11" fmla="*/ 4 h 9"/>
                  <a:gd name="T12" fmla="*/ 97 w 102"/>
                  <a:gd name="T13" fmla="*/ 0 h 9"/>
                </a:gdLst>
                <a:ahLst/>
                <a:cxnLst>
                  <a:cxn ang="0">
                    <a:pos x="T0" y="T1"/>
                  </a:cxn>
                  <a:cxn ang="0">
                    <a:pos x="T2" y="T3"/>
                  </a:cxn>
                  <a:cxn ang="0">
                    <a:pos x="T4" y="T5"/>
                  </a:cxn>
                  <a:cxn ang="0">
                    <a:pos x="T6" y="T7"/>
                  </a:cxn>
                  <a:cxn ang="0">
                    <a:pos x="T8" y="T9"/>
                  </a:cxn>
                  <a:cxn ang="0">
                    <a:pos x="T10" y="T11"/>
                  </a:cxn>
                  <a:cxn ang="0">
                    <a:pos x="T12" y="T13"/>
                  </a:cxn>
                </a:cxnLst>
                <a:rect l="0" t="0" r="r" b="b"/>
                <a:pathLst>
                  <a:path w="102" h="9">
                    <a:moveTo>
                      <a:pt x="97" y="0"/>
                    </a:moveTo>
                    <a:cubicBezTo>
                      <a:pt x="5" y="0"/>
                      <a:pt x="5" y="0"/>
                      <a:pt x="5" y="0"/>
                    </a:cubicBezTo>
                    <a:cubicBezTo>
                      <a:pt x="2" y="0"/>
                      <a:pt x="0" y="2"/>
                      <a:pt x="0" y="4"/>
                    </a:cubicBezTo>
                    <a:cubicBezTo>
                      <a:pt x="0" y="7"/>
                      <a:pt x="2" y="9"/>
                      <a:pt x="5" y="9"/>
                    </a:cubicBezTo>
                    <a:cubicBezTo>
                      <a:pt x="97" y="9"/>
                      <a:pt x="97" y="9"/>
                      <a:pt x="97" y="9"/>
                    </a:cubicBezTo>
                    <a:cubicBezTo>
                      <a:pt x="100" y="9"/>
                      <a:pt x="102" y="7"/>
                      <a:pt x="102" y="4"/>
                    </a:cubicBezTo>
                    <a:cubicBezTo>
                      <a:pt x="102" y="2"/>
                      <a:pt x="100" y="0"/>
                      <a:pt x="97" y="0"/>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68576" tIns="34288" rIns="68576" bIns="34288" numCol="1" anchor="t" anchorCtr="0" compatLnSpc="1">
                <a:prstTxWarp prst="textNoShape">
                  <a:avLst/>
                </a:prstTxWarp>
              </a:bodyPr>
              <a:lstStyle/>
              <a:p>
                <a:pPr defTabSz="685795">
                  <a:defRPr/>
                </a:pPr>
                <a:endParaRPr lang="es-ES_tradnl" sz="900" dirty="0">
                  <a:latin typeface="Open Sans" panose="020B0606030504020204" pitchFamily="34" charset="0"/>
                  <a:ea typeface="Open Sans" panose="020B0606030504020204" pitchFamily="34" charset="0"/>
                  <a:cs typeface="Open Sans" panose="020B0606030504020204" pitchFamily="34" charset="0"/>
                </a:endParaRPr>
              </a:p>
            </p:txBody>
          </p:sp>
          <p:sp>
            <p:nvSpPr>
              <p:cNvPr id="85" name="Freeform 78">
                <a:extLst>
                  <a:ext uri="{FF2B5EF4-FFF2-40B4-BE49-F238E27FC236}">
                    <a16:creationId xmlns:a16="http://schemas.microsoft.com/office/drawing/2014/main" id="{7CF4AEE9-4F9E-43D9-AE87-D38F4CD56B71}"/>
                  </a:ext>
                </a:extLst>
              </p:cNvPr>
              <p:cNvSpPr>
                <a:spLocks/>
              </p:cNvSpPr>
              <p:nvPr/>
            </p:nvSpPr>
            <p:spPr bwMode="auto">
              <a:xfrm>
                <a:off x="2981326" y="5581653"/>
                <a:ext cx="244475" cy="23813"/>
              </a:xfrm>
              <a:custGeom>
                <a:avLst/>
                <a:gdLst>
                  <a:gd name="T0" fmla="*/ 97 w 102"/>
                  <a:gd name="T1" fmla="*/ 0 h 10"/>
                  <a:gd name="T2" fmla="*/ 5 w 102"/>
                  <a:gd name="T3" fmla="*/ 0 h 10"/>
                  <a:gd name="T4" fmla="*/ 0 w 102"/>
                  <a:gd name="T5" fmla="*/ 5 h 10"/>
                  <a:gd name="T6" fmla="*/ 5 w 102"/>
                  <a:gd name="T7" fmla="*/ 10 h 10"/>
                  <a:gd name="T8" fmla="*/ 97 w 102"/>
                  <a:gd name="T9" fmla="*/ 10 h 10"/>
                  <a:gd name="T10" fmla="*/ 102 w 102"/>
                  <a:gd name="T11" fmla="*/ 5 h 10"/>
                  <a:gd name="T12" fmla="*/ 97 w 102"/>
                  <a:gd name="T13" fmla="*/ 0 h 10"/>
                </a:gdLst>
                <a:ahLst/>
                <a:cxnLst>
                  <a:cxn ang="0">
                    <a:pos x="T0" y="T1"/>
                  </a:cxn>
                  <a:cxn ang="0">
                    <a:pos x="T2" y="T3"/>
                  </a:cxn>
                  <a:cxn ang="0">
                    <a:pos x="T4" y="T5"/>
                  </a:cxn>
                  <a:cxn ang="0">
                    <a:pos x="T6" y="T7"/>
                  </a:cxn>
                  <a:cxn ang="0">
                    <a:pos x="T8" y="T9"/>
                  </a:cxn>
                  <a:cxn ang="0">
                    <a:pos x="T10" y="T11"/>
                  </a:cxn>
                  <a:cxn ang="0">
                    <a:pos x="T12" y="T13"/>
                  </a:cxn>
                </a:cxnLst>
                <a:rect l="0" t="0" r="r" b="b"/>
                <a:pathLst>
                  <a:path w="102" h="10">
                    <a:moveTo>
                      <a:pt x="97" y="0"/>
                    </a:moveTo>
                    <a:cubicBezTo>
                      <a:pt x="5" y="0"/>
                      <a:pt x="5" y="0"/>
                      <a:pt x="5" y="0"/>
                    </a:cubicBezTo>
                    <a:cubicBezTo>
                      <a:pt x="2" y="0"/>
                      <a:pt x="0" y="3"/>
                      <a:pt x="0" y="5"/>
                    </a:cubicBezTo>
                    <a:cubicBezTo>
                      <a:pt x="0" y="8"/>
                      <a:pt x="2" y="10"/>
                      <a:pt x="5" y="10"/>
                    </a:cubicBezTo>
                    <a:cubicBezTo>
                      <a:pt x="97" y="10"/>
                      <a:pt x="97" y="10"/>
                      <a:pt x="97" y="10"/>
                    </a:cubicBezTo>
                    <a:cubicBezTo>
                      <a:pt x="100" y="10"/>
                      <a:pt x="102" y="8"/>
                      <a:pt x="102" y="5"/>
                    </a:cubicBezTo>
                    <a:cubicBezTo>
                      <a:pt x="102" y="3"/>
                      <a:pt x="100" y="0"/>
                      <a:pt x="97" y="0"/>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68576" tIns="34288" rIns="68576" bIns="34288" numCol="1" anchor="t" anchorCtr="0" compatLnSpc="1">
                <a:prstTxWarp prst="textNoShape">
                  <a:avLst/>
                </a:prstTxWarp>
              </a:bodyPr>
              <a:lstStyle/>
              <a:p>
                <a:pPr defTabSz="685795">
                  <a:defRPr/>
                </a:pPr>
                <a:endParaRPr lang="es-ES_tradnl" sz="900" dirty="0">
                  <a:latin typeface="Open Sans" panose="020B0606030504020204" pitchFamily="34" charset="0"/>
                  <a:ea typeface="Open Sans" panose="020B0606030504020204" pitchFamily="34" charset="0"/>
                  <a:cs typeface="Open Sans" panose="020B0606030504020204" pitchFamily="34" charset="0"/>
                </a:endParaRPr>
              </a:p>
            </p:txBody>
          </p:sp>
          <p:sp>
            <p:nvSpPr>
              <p:cNvPr id="86" name="Freeform 79">
                <a:extLst>
                  <a:ext uri="{FF2B5EF4-FFF2-40B4-BE49-F238E27FC236}">
                    <a16:creationId xmlns:a16="http://schemas.microsoft.com/office/drawing/2014/main" id="{EB073E54-3F27-48F1-AF58-F12AC5FBC564}"/>
                  </a:ext>
                </a:extLst>
              </p:cNvPr>
              <p:cNvSpPr>
                <a:spLocks/>
              </p:cNvSpPr>
              <p:nvPr/>
            </p:nvSpPr>
            <p:spPr bwMode="auto">
              <a:xfrm>
                <a:off x="2981326" y="5510217"/>
                <a:ext cx="125414" cy="23813"/>
              </a:xfrm>
              <a:custGeom>
                <a:avLst/>
                <a:gdLst>
                  <a:gd name="T0" fmla="*/ 5 w 52"/>
                  <a:gd name="T1" fmla="*/ 10 h 10"/>
                  <a:gd name="T2" fmla="*/ 47 w 52"/>
                  <a:gd name="T3" fmla="*/ 10 h 10"/>
                  <a:gd name="T4" fmla="*/ 52 w 52"/>
                  <a:gd name="T5" fmla="*/ 5 h 10"/>
                  <a:gd name="T6" fmla="*/ 47 w 52"/>
                  <a:gd name="T7" fmla="*/ 0 h 10"/>
                  <a:gd name="T8" fmla="*/ 5 w 52"/>
                  <a:gd name="T9" fmla="*/ 0 h 10"/>
                  <a:gd name="T10" fmla="*/ 0 w 52"/>
                  <a:gd name="T11" fmla="*/ 5 h 10"/>
                  <a:gd name="T12" fmla="*/ 5 w 52"/>
                  <a:gd name="T13" fmla="*/ 10 h 10"/>
                </a:gdLst>
                <a:ahLst/>
                <a:cxnLst>
                  <a:cxn ang="0">
                    <a:pos x="T0" y="T1"/>
                  </a:cxn>
                  <a:cxn ang="0">
                    <a:pos x="T2" y="T3"/>
                  </a:cxn>
                  <a:cxn ang="0">
                    <a:pos x="T4" y="T5"/>
                  </a:cxn>
                  <a:cxn ang="0">
                    <a:pos x="T6" y="T7"/>
                  </a:cxn>
                  <a:cxn ang="0">
                    <a:pos x="T8" y="T9"/>
                  </a:cxn>
                  <a:cxn ang="0">
                    <a:pos x="T10" y="T11"/>
                  </a:cxn>
                  <a:cxn ang="0">
                    <a:pos x="T12" y="T13"/>
                  </a:cxn>
                </a:cxnLst>
                <a:rect l="0" t="0" r="r" b="b"/>
                <a:pathLst>
                  <a:path w="52" h="10">
                    <a:moveTo>
                      <a:pt x="5" y="10"/>
                    </a:moveTo>
                    <a:cubicBezTo>
                      <a:pt x="47" y="10"/>
                      <a:pt x="47" y="10"/>
                      <a:pt x="47" y="10"/>
                    </a:cubicBezTo>
                    <a:cubicBezTo>
                      <a:pt x="49" y="10"/>
                      <a:pt x="52" y="8"/>
                      <a:pt x="52" y="5"/>
                    </a:cubicBezTo>
                    <a:cubicBezTo>
                      <a:pt x="52" y="3"/>
                      <a:pt x="49" y="0"/>
                      <a:pt x="47" y="0"/>
                    </a:cubicBezTo>
                    <a:cubicBezTo>
                      <a:pt x="5" y="0"/>
                      <a:pt x="5" y="0"/>
                      <a:pt x="5" y="0"/>
                    </a:cubicBezTo>
                    <a:cubicBezTo>
                      <a:pt x="2" y="0"/>
                      <a:pt x="0" y="3"/>
                      <a:pt x="0" y="5"/>
                    </a:cubicBezTo>
                    <a:cubicBezTo>
                      <a:pt x="0" y="8"/>
                      <a:pt x="2" y="10"/>
                      <a:pt x="5" y="10"/>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68576" tIns="34288" rIns="68576" bIns="34288" numCol="1" anchor="t" anchorCtr="0" compatLnSpc="1">
                <a:prstTxWarp prst="textNoShape">
                  <a:avLst/>
                </a:prstTxWarp>
              </a:bodyPr>
              <a:lstStyle/>
              <a:p>
                <a:pPr defTabSz="685795">
                  <a:defRPr/>
                </a:pPr>
                <a:endParaRPr lang="es-ES_tradnl" sz="900" dirty="0">
                  <a:latin typeface="Open Sans" panose="020B0606030504020204" pitchFamily="34" charset="0"/>
                  <a:ea typeface="Open Sans" panose="020B0606030504020204" pitchFamily="34" charset="0"/>
                  <a:cs typeface="Open Sans" panose="020B0606030504020204" pitchFamily="34" charset="0"/>
                </a:endParaRPr>
              </a:p>
            </p:txBody>
          </p:sp>
          <p:sp>
            <p:nvSpPr>
              <p:cNvPr id="87" name="Freeform 80">
                <a:extLst>
                  <a:ext uri="{FF2B5EF4-FFF2-40B4-BE49-F238E27FC236}">
                    <a16:creationId xmlns:a16="http://schemas.microsoft.com/office/drawing/2014/main" id="{6ECF332F-5CAC-4F24-972C-C340A65BF0A5}"/>
                  </a:ext>
                </a:extLst>
              </p:cNvPr>
              <p:cNvSpPr>
                <a:spLocks noEditPoints="1"/>
              </p:cNvSpPr>
              <p:nvPr/>
            </p:nvSpPr>
            <p:spPr bwMode="auto">
              <a:xfrm>
                <a:off x="2901950" y="5346706"/>
                <a:ext cx="412750" cy="517525"/>
              </a:xfrm>
              <a:custGeom>
                <a:avLst/>
                <a:gdLst>
                  <a:gd name="T0" fmla="*/ 169 w 172"/>
                  <a:gd name="T1" fmla="*/ 33 h 216"/>
                  <a:gd name="T2" fmla="*/ 139 w 172"/>
                  <a:gd name="T3" fmla="*/ 4 h 216"/>
                  <a:gd name="T4" fmla="*/ 130 w 172"/>
                  <a:gd name="T5" fmla="*/ 0 h 216"/>
                  <a:gd name="T6" fmla="*/ 130 w 172"/>
                  <a:gd name="T7" fmla="*/ 0 h 216"/>
                  <a:gd name="T8" fmla="*/ 12 w 172"/>
                  <a:gd name="T9" fmla="*/ 0 h 216"/>
                  <a:gd name="T10" fmla="*/ 0 w 172"/>
                  <a:gd name="T11" fmla="*/ 12 h 216"/>
                  <a:gd name="T12" fmla="*/ 0 w 172"/>
                  <a:gd name="T13" fmla="*/ 204 h 216"/>
                  <a:gd name="T14" fmla="*/ 12 w 172"/>
                  <a:gd name="T15" fmla="*/ 216 h 216"/>
                  <a:gd name="T16" fmla="*/ 160 w 172"/>
                  <a:gd name="T17" fmla="*/ 216 h 216"/>
                  <a:gd name="T18" fmla="*/ 172 w 172"/>
                  <a:gd name="T19" fmla="*/ 204 h 216"/>
                  <a:gd name="T20" fmla="*/ 172 w 172"/>
                  <a:gd name="T21" fmla="*/ 42 h 216"/>
                  <a:gd name="T22" fmla="*/ 169 w 172"/>
                  <a:gd name="T23" fmla="*/ 33 h 216"/>
                  <a:gd name="T24" fmla="*/ 159 w 172"/>
                  <a:gd name="T25" fmla="*/ 37 h 216"/>
                  <a:gd name="T26" fmla="*/ 135 w 172"/>
                  <a:gd name="T27" fmla="*/ 37 h 216"/>
                  <a:gd name="T28" fmla="*/ 135 w 172"/>
                  <a:gd name="T29" fmla="*/ 14 h 216"/>
                  <a:gd name="T30" fmla="*/ 159 w 172"/>
                  <a:gd name="T31" fmla="*/ 37 h 216"/>
                  <a:gd name="T32" fmla="*/ 160 w 172"/>
                  <a:gd name="T33" fmla="*/ 206 h 216"/>
                  <a:gd name="T34" fmla="*/ 12 w 172"/>
                  <a:gd name="T35" fmla="*/ 206 h 216"/>
                  <a:gd name="T36" fmla="*/ 9 w 172"/>
                  <a:gd name="T37" fmla="*/ 204 h 216"/>
                  <a:gd name="T38" fmla="*/ 9 w 172"/>
                  <a:gd name="T39" fmla="*/ 12 h 216"/>
                  <a:gd name="T40" fmla="*/ 12 w 172"/>
                  <a:gd name="T41" fmla="*/ 10 h 216"/>
                  <a:gd name="T42" fmla="*/ 125 w 172"/>
                  <a:gd name="T43" fmla="*/ 10 h 216"/>
                  <a:gd name="T44" fmla="*/ 125 w 172"/>
                  <a:gd name="T45" fmla="*/ 42 h 216"/>
                  <a:gd name="T46" fmla="*/ 130 w 172"/>
                  <a:gd name="T47" fmla="*/ 47 h 216"/>
                  <a:gd name="T48" fmla="*/ 162 w 172"/>
                  <a:gd name="T49" fmla="*/ 47 h 216"/>
                  <a:gd name="T50" fmla="*/ 162 w 172"/>
                  <a:gd name="T51" fmla="*/ 204 h 216"/>
                  <a:gd name="T52" fmla="*/ 160 w 172"/>
                  <a:gd name="T53" fmla="*/ 20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72" h="216">
                    <a:moveTo>
                      <a:pt x="169" y="33"/>
                    </a:moveTo>
                    <a:cubicBezTo>
                      <a:pt x="139" y="4"/>
                      <a:pt x="139" y="4"/>
                      <a:pt x="139" y="4"/>
                    </a:cubicBezTo>
                    <a:cubicBezTo>
                      <a:pt x="136" y="2"/>
                      <a:pt x="133" y="0"/>
                      <a:pt x="130" y="0"/>
                    </a:cubicBezTo>
                    <a:cubicBezTo>
                      <a:pt x="130" y="0"/>
                      <a:pt x="130" y="0"/>
                      <a:pt x="130" y="0"/>
                    </a:cubicBezTo>
                    <a:cubicBezTo>
                      <a:pt x="12" y="0"/>
                      <a:pt x="12" y="0"/>
                      <a:pt x="12" y="0"/>
                    </a:cubicBezTo>
                    <a:cubicBezTo>
                      <a:pt x="5" y="0"/>
                      <a:pt x="0" y="6"/>
                      <a:pt x="0" y="12"/>
                    </a:cubicBezTo>
                    <a:cubicBezTo>
                      <a:pt x="0" y="204"/>
                      <a:pt x="0" y="204"/>
                      <a:pt x="0" y="204"/>
                    </a:cubicBezTo>
                    <a:cubicBezTo>
                      <a:pt x="0" y="210"/>
                      <a:pt x="5" y="216"/>
                      <a:pt x="12" y="216"/>
                    </a:cubicBezTo>
                    <a:cubicBezTo>
                      <a:pt x="160" y="216"/>
                      <a:pt x="160" y="216"/>
                      <a:pt x="160" y="216"/>
                    </a:cubicBezTo>
                    <a:cubicBezTo>
                      <a:pt x="167" y="216"/>
                      <a:pt x="172" y="210"/>
                      <a:pt x="172" y="204"/>
                    </a:cubicBezTo>
                    <a:cubicBezTo>
                      <a:pt x="172" y="42"/>
                      <a:pt x="172" y="42"/>
                      <a:pt x="172" y="42"/>
                    </a:cubicBezTo>
                    <a:cubicBezTo>
                      <a:pt x="172" y="39"/>
                      <a:pt x="171" y="36"/>
                      <a:pt x="169" y="33"/>
                    </a:cubicBezTo>
                    <a:close/>
                    <a:moveTo>
                      <a:pt x="159" y="37"/>
                    </a:moveTo>
                    <a:cubicBezTo>
                      <a:pt x="135" y="37"/>
                      <a:pt x="135" y="37"/>
                      <a:pt x="135" y="37"/>
                    </a:cubicBezTo>
                    <a:cubicBezTo>
                      <a:pt x="135" y="14"/>
                      <a:pt x="135" y="14"/>
                      <a:pt x="135" y="14"/>
                    </a:cubicBezTo>
                    <a:lnTo>
                      <a:pt x="159" y="37"/>
                    </a:lnTo>
                    <a:close/>
                    <a:moveTo>
                      <a:pt x="160" y="206"/>
                    </a:moveTo>
                    <a:cubicBezTo>
                      <a:pt x="12" y="206"/>
                      <a:pt x="12" y="206"/>
                      <a:pt x="12" y="206"/>
                    </a:cubicBezTo>
                    <a:cubicBezTo>
                      <a:pt x="10" y="206"/>
                      <a:pt x="9" y="205"/>
                      <a:pt x="9" y="204"/>
                    </a:cubicBezTo>
                    <a:cubicBezTo>
                      <a:pt x="9" y="12"/>
                      <a:pt x="9" y="12"/>
                      <a:pt x="9" y="12"/>
                    </a:cubicBezTo>
                    <a:cubicBezTo>
                      <a:pt x="9" y="11"/>
                      <a:pt x="10" y="10"/>
                      <a:pt x="12" y="10"/>
                    </a:cubicBezTo>
                    <a:cubicBezTo>
                      <a:pt x="125" y="10"/>
                      <a:pt x="125" y="10"/>
                      <a:pt x="125" y="10"/>
                    </a:cubicBezTo>
                    <a:cubicBezTo>
                      <a:pt x="125" y="42"/>
                      <a:pt x="125" y="42"/>
                      <a:pt x="125" y="42"/>
                    </a:cubicBezTo>
                    <a:cubicBezTo>
                      <a:pt x="125" y="45"/>
                      <a:pt x="128" y="47"/>
                      <a:pt x="130" y="47"/>
                    </a:cubicBezTo>
                    <a:cubicBezTo>
                      <a:pt x="162" y="47"/>
                      <a:pt x="162" y="47"/>
                      <a:pt x="162" y="47"/>
                    </a:cubicBezTo>
                    <a:cubicBezTo>
                      <a:pt x="162" y="204"/>
                      <a:pt x="162" y="204"/>
                      <a:pt x="162" y="204"/>
                    </a:cubicBezTo>
                    <a:cubicBezTo>
                      <a:pt x="162" y="205"/>
                      <a:pt x="161" y="206"/>
                      <a:pt x="160" y="206"/>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68576" tIns="34288" rIns="68576" bIns="34288" numCol="1" anchor="t" anchorCtr="0" compatLnSpc="1">
                <a:prstTxWarp prst="textNoShape">
                  <a:avLst/>
                </a:prstTxWarp>
              </a:bodyPr>
              <a:lstStyle/>
              <a:p>
                <a:pPr defTabSz="685795">
                  <a:defRPr/>
                </a:pPr>
                <a:endParaRPr lang="es-ES_tradnl" sz="900" dirty="0">
                  <a:latin typeface="Open Sans" panose="020B0606030504020204" pitchFamily="34" charset="0"/>
                  <a:ea typeface="Open Sans" panose="020B0606030504020204" pitchFamily="34" charset="0"/>
                  <a:cs typeface="Open Sans" panose="020B0606030504020204" pitchFamily="34" charset="0"/>
                </a:endParaRPr>
              </a:p>
            </p:txBody>
          </p:sp>
          <p:sp>
            <p:nvSpPr>
              <p:cNvPr id="88" name="Freeform 81">
                <a:extLst>
                  <a:ext uri="{FF2B5EF4-FFF2-40B4-BE49-F238E27FC236}">
                    <a16:creationId xmlns:a16="http://schemas.microsoft.com/office/drawing/2014/main" id="{E96E36CE-4AFB-473A-AB8A-254182936A91}"/>
                  </a:ext>
                </a:extLst>
              </p:cNvPr>
              <p:cNvSpPr>
                <a:spLocks/>
              </p:cNvSpPr>
              <p:nvPr/>
            </p:nvSpPr>
            <p:spPr bwMode="auto">
              <a:xfrm>
                <a:off x="2843213" y="5403850"/>
                <a:ext cx="414338" cy="517525"/>
              </a:xfrm>
              <a:custGeom>
                <a:avLst/>
                <a:gdLst>
                  <a:gd name="T0" fmla="*/ 168 w 173"/>
                  <a:gd name="T1" fmla="*/ 199 h 216"/>
                  <a:gd name="T2" fmla="*/ 163 w 173"/>
                  <a:gd name="T3" fmla="*/ 204 h 216"/>
                  <a:gd name="T4" fmla="*/ 160 w 173"/>
                  <a:gd name="T5" fmla="*/ 206 h 216"/>
                  <a:gd name="T6" fmla="*/ 12 w 173"/>
                  <a:gd name="T7" fmla="*/ 206 h 216"/>
                  <a:gd name="T8" fmla="*/ 10 w 173"/>
                  <a:gd name="T9" fmla="*/ 204 h 216"/>
                  <a:gd name="T10" fmla="*/ 10 w 173"/>
                  <a:gd name="T11" fmla="*/ 12 h 216"/>
                  <a:gd name="T12" fmla="*/ 12 w 173"/>
                  <a:gd name="T13" fmla="*/ 9 h 216"/>
                  <a:gd name="T14" fmla="*/ 17 w 173"/>
                  <a:gd name="T15" fmla="*/ 4 h 216"/>
                  <a:gd name="T16" fmla="*/ 12 w 173"/>
                  <a:gd name="T17" fmla="*/ 0 h 216"/>
                  <a:gd name="T18" fmla="*/ 0 w 173"/>
                  <a:gd name="T19" fmla="*/ 12 h 216"/>
                  <a:gd name="T20" fmla="*/ 0 w 173"/>
                  <a:gd name="T21" fmla="*/ 204 h 216"/>
                  <a:gd name="T22" fmla="*/ 12 w 173"/>
                  <a:gd name="T23" fmla="*/ 216 h 216"/>
                  <a:gd name="T24" fmla="*/ 160 w 173"/>
                  <a:gd name="T25" fmla="*/ 216 h 216"/>
                  <a:gd name="T26" fmla="*/ 173 w 173"/>
                  <a:gd name="T27" fmla="*/ 204 h 216"/>
                  <a:gd name="T28" fmla="*/ 168 w 173"/>
                  <a:gd name="T29" fmla="*/ 199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73" h="216">
                    <a:moveTo>
                      <a:pt x="168" y="199"/>
                    </a:moveTo>
                    <a:cubicBezTo>
                      <a:pt x="165" y="199"/>
                      <a:pt x="163" y="201"/>
                      <a:pt x="163" y="204"/>
                    </a:cubicBezTo>
                    <a:cubicBezTo>
                      <a:pt x="163" y="205"/>
                      <a:pt x="162" y="206"/>
                      <a:pt x="160" y="206"/>
                    </a:cubicBezTo>
                    <a:cubicBezTo>
                      <a:pt x="12" y="206"/>
                      <a:pt x="12" y="206"/>
                      <a:pt x="12" y="206"/>
                    </a:cubicBezTo>
                    <a:cubicBezTo>
                      <a:pt x="11" y="206"/>
                      <a:pt x="10" y="205"/>
                      <a:pt x="10" y="204"/>
                    </a:cubicBezTo>
                    <a:cubicBezTo>
                      <a:pt x="10" y="12"/>
                      <a:pt x="10" y="12"/>
                      <a:pt x="10" y="12"/>
                    </a:cubicBezTo>
                    <a:cubicBezTo>
                      <a:pt x="10" y="10"/>
                      <a:pt x="11" y="9"/>
                      <a:pt x="12" y="9"/>
                    </a:cubicBezTo>
                    <a:cubicBezTo>
                      <a:pt x="15" y="9"/>
                      <a:pt x="17" y="7"/>
                      <a:pt x="17" y="4"/>
                    </a:cubicBezTo>
                    <a:cubicBezTo>
                      <a:pt x="17" y="2"/>
                      <a:pt x="15" y="0"/>
                      <a:pt x="12" y="0"/>
                    </a:cubicBezTo>
                    <a:cubicBezTo>
                      <a:pt x="6" y="0"/>
                      <a:pt x="0" y="5"/>
                      <a:pt x="0" y="12"/>
                    </a:cubicBezTo>
                    <a:cubicBezTo>
                      <a:pt x="0" y="204"/>
                      <a:pt x="0" y="204"/>
                      <a:pt x="0" y="204"/>
                    </a:cubicBezTo>
                    <a:cubicBezTo>
                      <a:pt x="0" y="211"/>
                      <a:pt x="6" y="216"/>
                      <a:pt x="12" y="216"/>
                    </a:cubicBezTo>
                    <a:cubicBezTo>
                      <a:pt x="160" y="216"/>
                      <a:pt x="160" y="216"/>
                      <a:pt x="160" y="216"/>
                    </a:cubicBezTo>
                    <a:cubicBezTo>
                      <a:pt x="167" y="216"/>
                      <a:pt x="173" y="211"/>
                      <a:pt x="173" y="204"/>
                    </a:cubicBezTo>
                    <a:cubicBezTo>
                      <a:pt x="173" y="201"/>
                      <a:pt x="170" y="199"/>
                      <a:pt x="168" y="199"/>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68576" tIns="34288" rIns="68576" bIns="34288" numCol="1" anchor="t" anchorCtr="0" compatLnSpc="1">
                <a:prstTxWarp prst="textNoShape">
                  <a:avLst/>
                </a:prstTxWarp>
              </a:bodyPr>
              <a:lstStyle/>
              <a:p>
                <a:pPr defTabSz="685795">
                  <a:defRPr/>
                </a:pPr>
                <a:endParaRPr lang="es-ES_tradnl" sz="900" dirty="0">
                  <a:latin typeface="Open Sans" panose="020B0606030504020204" pitchFamily="34" charset="0"/>
                  <a:ea typeface="Open Sans" panose="020B0606030504020204" pitchFamily="34" charset="0"/>
                  <a:cs typeface="Open Sans" panose="020B0606030504020204" pitchFamily="34" charset="0"/>
                </a:endParaRPr>
              </a:p>
            </p:txBody>
          </p:sp>
        </p:grpSp>
        <p:sp>
          <p:nvSpPr>
            <p:cNvPr id="81" name="Rounded Rectangle 95">
              <a:extLst>
                <a:ext uri="{FF2B5EF4-FFF2-40B4-BE49-F238E27FC236}">
                  <a16:creationId xmlns:a16="http://schemas.microsoft.com/office/drawing/2014/main" id="{9335A9D9-1FA9-40B5-8E0E-EB977A987D54}"/>
                </a:ext>
              </a:extLst>
            </p:cNvPr>
            <p:cNvSpPr/>
            <p:nvPr/>
          </p:nvSpPr>
          <p:spPr>
            <a:xfrm>
              <a:off x="1524618" y="5384246"/>
              <a:ext cx="2052000" cy="786835"/>
            </a:xfrm>
            <a:prstGeom prst="roundRect">
              <a:avLst/>
            </a:prstGeom>
            <a:solidFill>
              <a:srgbClr val="00B05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685795">
                <a:defRPr/>
              </a:pPr>
              <a:endParaRPr lang="es-ES_tradnl" sz="90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82" name="TextBox 81">
              <a:extLst>
                <a:ext uri="{FF2B5EF4-FFF2-40B4-BE49-F238E27FC236}">
                  <a16:creationId xmlns:a16="http://schemas.microsoft.com/office/drawing/2014/main" id="{D749542E-073D-44E5-97B3-97606B1A01AE}"/>
                </a:ext>
              </a:extLst>
            </p:cNvPr>
            <p:cNvSpPr txBox="1"/>
            <p:nvPr/>
          </p:nvSpPr>
          <p:spPr>
            <a:xfrm>
              <a:off x="1621095" y="5465832"/>
              <a:ext cx="1937884" cy="824214"/>
            </a:xfrm>
            <a:prstGeom prst="rect">
              <a:avLst/>
            </a:prstGeom>
          </p:spPr>
          <p:txBody>
            <a:bodyPr wrap="square" rtlCol="0">
              <a:spAutoFit/>
            </a:bodyPr>
            <a:lstStyle/>
            <a:p>
              <a:pPr lvl="0" algn="just"/>
              <a:r>
                <a:rPr lang="es-ES" sz="900" dirty="0">
                  <a:latin typeface="Montserrat" panose="00000500000000000000" pitchFamily="2" charset="0"/>
                  <a:ea typeface="Open Sans" panose="020B0606030504020204" pitchFamily="34" charset="0"/>
                  <a:cs typeface="Open Sans" panose="020B0606030504020204" pitchFamily="34" charset="0"/>
                </a:rPr>
                <a:t>Impacto por el componente principal tecnológico: </a:t>
              </a:r>
              <a:r>
                <a:rPr lang="es-ES" sz="900" dirty="0">
                  <a:latin typeface="Montserrat" panose="00000500000000000000" pitchFamily="2" charset="0"/>
                  <a:ea typeface="Open Sans" panose="020B0606030504020204" pitchFamily="34" charset="0"/>
                  <a:cs typeface="Open Sans" panose="020B0606030504020204" pitchFamily="34" charset="0"/>
                  <a:sym typeface="Wingdings" panose="05000000000000000000" pitchFamily="2" charset="2"/>
                </a:rPr>
                <a:t> </a:t>
              </a:r>
              <a:r>
                <a:rPr lang="es-ES" sz="900" b="1" dirty="0">
                  <a:latin typeface="Montserrat" panose="00000500000000000000" pitchFamily="2" charset="0"/>
                  <a:ea typeface="Open Sans" panose="020B0606030504020204" pitchFamily="34" charset="0"/>
                  <a:cs typeface="Open Sans" panose="020B0606030504020204" pitchFamily="34" charset="0"/>
                  <a:sym typeface="Wingdings" panose="05000000000000000000" pitchFamily="2" charset="2"/>
                </a:rPr>
                <a:t>I+D+i </a:t>
              </a:r>
              <a:r>
                <a:rPr lang="es-ES" sz="900" dirty="0">
                  <a:latin typeface="Montserrat" panose="00000500000000000000" pitchFamily="2" charset="0"/>
                  <a:ea typeface="Open Sans" panose="020B0606030504020204" pitchFamily="34" charset="0"/>
                  <a:cs typeface="Open Sans" panose="020B0606030504020204" pitchFamily="34" charset="0"/>
                  <a:sym typeface="Wingdings" panose="05000000000000000000" pitchFamily="2" charset="2"/>
                </a:rPr>
                <a:t>(deducción IS y bonificación de cotizaciones Seguridad Social)</a:t>
              </a:r>
              <a:endParaRPr lang="es-ES" sz="900" dirty="0">
                <a:latin typeface="Montserrat" panose="00000500000000000000" pitchFamily="2" charset="0"/>
                <a:ea typeface="Open Sans" panose="020B0606030504020204" pitchFamily="34" charset="0"/>
                <a:cs typeface="Open Sans" panose="020B0606030504020204" pitchFamily="34" charset="0"/>
              </a:endParaRPr>
            </a:p>
          </p:txBody>
        </p:sp>
      </p:grpSp>
      <p:grpSp>
        <p:nvGrpSpPr>
          <p:cNvPr id="89" name="Group 88">
            <a:extLst>
              <a:ext uri="{FF2B5EF4-FFF2-40B4-BE49-F238E27FC236}">
                <a16:creationId xmlns:a16="http://schemas.microsoft.com/office/drawing/2014/main" id="{E5139E34-505C-4D76-ABE2-D831D4C65B62}"/>
              </a:ext>
            </a:extLst>
          </p:cNvPr>
          <p:cNvGrpSpPr/>
          <p:nvPr/>
        </p:nvGrpSpPr>
        <p:grpSpPr>
          <a:xfrm>
            <a:off x="2218315" y="2483948"/>
            <a:ext cx="1958150" cy="1025637"/>
            <a:chOff x="1524618" y="5379617"/>
            <a:chExt cx="2052000" cy="791464"/>
          </a:xfrm>
          <a:solidFill>
            <a:srgbClr val="92D050"/>
          </a:solidFill>
        </p:grpSpPr>
        <p:grpSp>
          <p:nvGrpSpPr>
            <p:cNvPr id="90" name="Group 89">
              <a:extLst>
                <a:ext uri="{FF2B5EF4-FFF2-40B4-BE49-F238E27FC236}">
                  <a16:creationId xmlns:a16="http://schemas.microsoft.com/office/drawing/2014/main" id="{601C5AE5-B293-428A-AF4C-60F4FE1DB7B9}"/>
                </a:ext>
              </a:extLst>
            </p:cNvPr>
            <p:cNvGrpSpPr/>
            <p:nvPr/>
          </p:nvGrpSpPr>
          <p:grpSpPr>
            <a:xfrm>
              <a:off x="2571147" y="5379617"/>
              <a:ext cx="222962" cy="271914"/>
              <a:chOff x="2843213" y="5346706"/>
              <a:chExt cx="471487" cy="574669"/>
            </a:xfrm>
            <a:grpFill/>
          </p:grpSpPr>
          <p:sp>
            <p:nvSpPr>
              <p:cNvPr id="93" name="Freeform 76">
                <a:extLst>
                  <a:ext uri="{FF2B5EF4-FFF2-40B4-BE49-F238E27FC236}">
                    <a16:creationId xmlns:a16="http://schemas.microsoft.com/office/drawing/2014/main" id="{1CF24368-FFE8-4543-97D0-2D36ADA8B42F}"/>
                  </a:ext>
                </a:extLst>
              </p:cNvPr>
              <p:cNvSpPr>
                <a:spLocks/>
              </p:cNvSpPr>
              <p:nvPr/>
            </p:nvSpPr>
            <p:spPr bwMode="auto">
              <a:xfrm>
                <a:off x="2981326" y="5727703"/>
                <a:ext cx="244475" cy="22225"/>
              </a:xfrm>
              <a:custGeom>
                <a:avLst/>
                <a:gdLst>
                  <a:gd name="T0" fmla="*/ 97 w 102"/>
                  <a:gd name="T1" fmla="*/ 0 h 9"/>
                  <a:gd name="T2" fmla="*/ 5 w 102"/>
                  <a:gd name="T3" fmla="*/ 0 h 9"/>
                  <a:gd name="T4" fmla="*/ 0 w 102"/>
                  <a:gd name="T5" fmla="*/ 5 h 9"/>
                  <a:gd name="T6" fmla="*/ 5 w 102"/>
                  <a:gd name="T7" fmla="*/ 9 h 9"/>
                  <a:gd name="T8" fmla="*/ 97 w 102"/>
                  <a:gd name="T9" fmla="*/ 9 h 9"/>
                  <a:gd name="T10" fmla="*/ 102 w 102"/>
                  <a:gd name="T11" fmla="*/ 5 h 9"/>
                  <a:gd name="T12" fmla="*/ 97 w 102"/>
                  <a:gd name="T13" fmla="*/ 0 h 9"/>
                </a:gdLst>
                <a:ahLst/>
                <a:cxnLst>
                  <a:cxn ang="0">
                    <a:pos x="T0" y="T1"/>
                  </a:cxn>
                  <a:cxn ang="0">
                    <a:pos x="T2" y="T3"/>
                  </a:cxn>
                  <a:cxn ang="0">
                    <a:pos x="T4" y="T5"/>
                  </a:cxn>
                  <a:cxn ang="0">
                    <a:pos x="T6" y="T7"/>
                  </a:cxn>
                  <a:cxn ang="0">
                    <a:pos x="T8" y="T9"/>
                  </a:cxn>
                  <a:cxn ang="0">
                    <a:pos x="T10" y="T11"/>
                  </a:cxn>
                  <a:cxn ang="0">
                    <a:pos x="T12" y="T13"/>
                  </a:cxn>
                </a:cxnLst>
                <a:rect l="0" t="0" r="r" b="b"/>
                <a:pathLst>
                  <a:path w="102" h="9">
                    <a:moveTo>
                      <a:pt x="97" y="0"/>
                    </a:moveTo>
                    <a:cubicBezTo>
                      <a:pt x="5" y="0"/>
                      <a:pt x="5" y="0"/>
                      <a:pt x="5" y="0"/>
                    </a:cubicBezTo>
                    <a:cubicBezTo>
                      <a:pt x="2" y="0"/>
                      <a:pt x="0" y="2"/>
                      <a:pt x="0" y="5"/>
                    </a:cubicBezTo>
                    <a:cubicBezTo>
                      <a:pt x="0" y="7"/>
                      <a:pt x="2" y="9"/>
                      <a:pt x="5" y="9"/>
                    </a:cubicBezTo>
                    <a:cubicBezTo>
                      <a:pt x="97" y="9"/>
                      <a:pt x="97" y="9"/>
                      <a:pt x="97" y="9"/>
                    </a:cubicBezTo>
                    <a:cubicBezTo>
                      <a:pt x="100" y="9"/>
                      <a:pt x="102" y="7"/>
                      <a:pt x="102" y="5"/>
                    </a:cubicBezTo>
                    <a:cubicBezTo>
                      <a:pt x="102" y="2"/>
                      <a:pt x="100" y="0"/>
                      <a:pt x="97" y="0"/>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68576" tIns="34288" rIns="68576" bIns="34288" numCol="1" anchor="t" anchorCtr="0" compatLnSpc="1">
                <a:prstTxWarp prst="textNoShape">
                  <a:avLst/>
                </a:prstTxWarp>
              </a:bodyPr>
              <a:lstStyle/>
              <a:p>
                <a:pPr defTabSz="685795">
                  <a:defRPr/>
                </a:pPr>
                <a:endParaRPr lang="es-ES_tradnl" sz="800" dirty="0">
                  <a:latin typeface="Open Sans" panose="020B0606030504020204" pitchFamily="34" charset="0"/>
                  <a:ea typeface="Open Sans" panose="020B0606030504020204" pitchFamily="34" charset="0"/>
                  <a:cs typeface="Open Sans" panose="020B0606030504020204" pitchFamily="34" charset="0"/>
                </a:endParaRPr>
              </a:p>
            </p:txBody>
          </p:sp>
          <p:sp>
            <p:nvSpPr>
              <p:cNvPr id="94" name="Freeform 77">
                <a:extLst>
                  <a:ext uri="{FF2B5EF4-FFF2-40B4-BE49-F238E27FC236}">
                    <a16:creationId xmlns:a16="http://schemas.microsoft.com/office/drawing/2014/main" id="{EDFB339F-9E65-40FA-BCBC-BF6FCE71475E}"/>
                  </a:ext>
                </a:extLst>
              </p:cNvPr>
              <p:cNvSpPr>
                <a:spLocks/>
              </p:cNvSpPr>
              <p:nvPr/>
            </p:nvSpPr>
            <p:spPr bwMode="auto">
              <a:xfrm>
                <a:off x="2981326" y="5656265"/>
                <a:ext cx="244475" cy="20638"/>
              </a:xfrm>
              <a:custGeom>
                <a:avLst/>
                <a:gdLst>
                  <a:gd name="T0" fmla="*/ 97 w 102"/>
                  <a:gd name="T1" fmla="*/ 0 h 9"/>
                  <a:gd name="T2" fmla="*/ 5 w 102"/>
                  <a:gd name="T3" fmla="*/ 0 h 9"/>
                  <a:gd name="T4" fmla="*/ 0 w 102"/>
                  <a:gd name="T5" fmla="*/ 4 h 9"/>
                  <a:gd name="T6" fmla="*/ 5 w 102"/>
                  <a:gd name="T7" fmla="*/ 9 h 9"/>
                  <a:gd name="T8" fmla="*/ 97 w 102"/>
                  <a:gd name="T9" fmla="*/ 9 h 9"/>
                  <a:gd name="T10" fmla="*/ 102 w 102"/>
                  <a:gd name="T11" fmla="*/ 4 h 9"/>
                  <a:gd name="T12" fmla="*/ 97 w 102"/>
                  <a:gd name="T13" fmla="*/ 0 h 9"/>
                </a:gdLst>
                <a:ahLst/>
                <a:cxnLst>
                  <a:cxn ang="0">
                    <a:pos x="T0" y="T1"/>
                  </a:cxn>
                  <a:cxn ang="0">
                    <a:pos x="T2" y="T3"/>
                  </a:cxn>
                  <a:cxn ang="0">
                    <a:pos x="T4" y="T5"/>
                  </a:cxn>
                  <a:cxn ang="0">
                    <a:pos x="T6" y="T7"/>
                  </a:cxn>
                  <a:cxn ang="0">
                    <a:pos x="T8" y="T9"/>
                  </a:cxn>
                  <a:cxn ang="0">
                    <a:pos x="T10" y="T11"/>
                  </a:cxn>
                  <a:cxn ang="0">
                    <a:pos x="T12" y="T13"/>
                  </a:cxn>
                </a:cxnLst>
                <a:rect l="0" t="0" r="r" b="b"/>
                <a:pathLst>
                  <a:path w="102" h="9">
                    <a:moveTo>
                      <a:pt x="97" y="0"/>
                    </a:moveTo>
                    <a:cubicBezTo>
                      <a:pt x="5" y="0"/>
                      <a:pt x="5" y="0"/>
                      <a:pt x="5" y="0"/>
                    </a:cubicBezTo>
                    <a:cubicBezTo>
                      <a:pt x="2" y="0"/>
                      <a:pt x="0" y="2"/>
                      <a:pt x="0" y="4"/>
                    </a:cubicBezTo>
                    <a:cubicBezTo>
                      <a:pt x="0" y="7"/>
                      <a:pt x="2" y="9"/>
                      <a:pt x="5" y="9"/>
                    </a:cubicBezTo>
                    <a:cubicBezTo>
                      <a:pt x="97" y="9"/>
                      <a:pt x="97" y="9"/>
                      <a:pt x="97" y="9"/>
                    </a:cubicBezTo>
                    <a:cubicBezTo>
                      <a:pt x="100" y="9"/>
                      <a:pt x="102" y="7"/>
                      <a:pt x="102" y="4"/>
                    </a:cubicBezTo>
                    <a:cubicBezTo>
                      <a:pt x="102" y="2"/>
                      <a:pt x="100" y="0"/>
                      <a:pt x="97" y="0"/>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68576" tIns="34288" rIns="68576" bIns="34288" numCol="1" anchor="t" anchorCtr="0" compatLnSpc="1">
                <a:prstTxWarp prst="textNoShape">
                  <a:avLst/>
                </a:prstTxWarp>
              </a:bodyPr>
              <a:lstStyle/>
              <a:p>
                <a:pPr defTabSz="685795">
                  <a:defRPr/>
                </a:pPr>
                <a:endParaRPr lang="es-ES_tradnl" sz="800" dirty="0">
                  <a:latin typeface="Open Sans" panose="020B0606030504020204" pitchFamily="34" charset="0"/>
                  <a:ea typeface="Open Sans" panose="020B0606030504020204" pitchFamily="34" charset="0"/>
                  <a:cs typeface="Open Sans" panose="020B0606030504020204" pitchFamily="34" charset="0"/>
                </a:endParaRPr>
              </a:p>
            </p:txBody>
          </p:sp>
          <p:sp>
            <p:nvSpPr>
              <p:cNvPr id="95" name="Freeform 78">
                <a:extLst>
                  <a:ext uri="{FF2B5EF4-FFF2-40B4-BE49-F238E27FC236}">
                    <a16:creationId xmlns:a16="http://schemas.microsoft.com/office/drawing/2014/main" id="{C4E7E862-4F2F-4355-8DE1-3DE079A5F6AF}"/>
                  </a:ext>
                </a:extLst>
              </p:cNvPr>
              <p:cNvSpPr>
                <a:spLocks/>
              </p:cNvSpPr>
              <p:nvPr/>
            </p:nvSpPr>
            <p:spPr bwMode="auto">
              <a:xfrm>
                <a:off x="2981326" y="5581653"/>
                <a:ext cx="244475" cy="23813"/>
              </a:xfrm>
              <a:custGeom>
                <a:avLst/>
                <a:gdLst>
                  <a:gd name="T0" fmla="*/ 97 w 102"/>
                  <a:gd name="T1" fmla="*/ 0 h 10"/>
                  <a:gd name="T2" fmla="*/ 5 w 102"/>
                  <a:gd name="T3" fmla="*/ 0 h 10"/>
                  <a:gd name="T4" fmla="*/ 0 w 102"/>
                  <a:gd name="T5" fmla="*/ 5 h 10"/>
                  <a:gd name="T6" fmla="*/ 5 w 102"/>
                  <a:gd name="T7" fmla="*/ 10 h 10"/>
                  <a:gd name="T8" fmla="*/ 97 w 102"/>
                  <a:gd name="T9" fmla="*/ 10 h 10"/>
                  <a:gd name="T10" fmla="*/ 102 w 102"/>
                  <a:gd name="T11" fmla="*/ 5 h 10"/>
                  <a:gd name="T12" fmla="*/ 97 w 102"/>
                  <a:gd name="T13" fmla="*/ 0 h 10"/>
                </a:gdLst>
                <a:ahLst/>
                <a:cxnLst>
                  <a:cxn ang="0">
                    <a:pos x="T0" y="T1"/>
                  </a:cxn>
                  <a:cxn ang="0">
                    <a:pos x="T2" y="T3"/>
                  </a:cxn>
                  <a:cxn ang="0">
                    <a:pos x="T4" y="T5"/>
                  </a:cxn>
                  <a:cxn ang="0">
                    <a:pos x="T6" y="T7"/>
                  </a:cxn>
                  <a:cxn ang="0">
                    <a:pos x="T8" y="T9"/>
                  </a:cxn>
                  <a:cxn ang="0">
                    <a:pos x="T10" y="T11"/>
                  </a:cxn>
                  <a:cxn ang="0">
                    <a:pos x="T12" y="T13"/>
                  </a:cxn>
                </a:cxnLst>
                <a:rect l="0" t="0" r="r" b="b"/>
                <a:pathLst>
                  <a:path w="102" h="10">
                    <a:moveTo>
                      <a:pt x="97" y="0"/>
                    </a:moveTo>
                    <a:cubicBezTo>
                      <a:pt x="5" y="0"/>
                      <a:pt x="5" y="0"/>
                      <a:pt x="5" y="0"/>
                    </a:cubicBezTo>
                    <a:cubicBezTo>
                      <a:pt x="2" y="0"/>
                      <a:pt x="0" y="3"/>
                      <a:pt x="0" y="5"/>
                    </a:cubicBezTo>
                    <a:cubicBezTo>
                      <a:pt x="0" y="8"/>
                      <a:pt x="2" y="10"/>
                      <a:pt x="5" y="10"/>
                    </a:cubicBezTo>
                    <a:cubicBezTo>
                      <a:pt x="97" y="10"/>
                      <a:pt x="97" y="10"/>
                      <a:pt x="97" y="10"/>
                    </a:cubicBezTo>
                    <a:cubicBezTo>
                      <a:pt x="100" y="10"/>
                      <a:pt x="102" y="8"/>
                      <a:pt x="102" y="5"/>
                    </a:cubicBezTo>
                    <a:cubicBezTo>
                      <a:pt x="102" y="3"/>
                      <a:pt x="100" y="0"/>
                      <a:pt x="97" y="0"/>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68576" tIns="34288" rIns="68576" bIns="34288" numCol="1" anchor="t" anchorCtr="0" compatLnSpc="1">
                <a:prstTxWarp prst="textNoShape">
                  <a:avLst/>
                </a:prstTxWarp>
              </a:bodyPr>
              <a:lstStyle/>
              <a:p>
                <a:pPr defTabSz="685795">
                  <a:defRPr/>
                </a:pPr>
                <a:endParaRPr lang="es-ES_tradnl" sz="800" dirty="0">
                  <a:latin typeface="Open Sans" panose="020B0606030504020204" pitchFamily="34" charset="0"/>
                  <a:ea typeface="Open Sans" panose="020B0606030504020204" pitchFamily="34" charset="0"/>
                  <a:cs typeface="Open Sans" panose="020B0606030504020204" pitchFamily="34" charset="0"/>
                </a:endParaRPr>
              </a:p>
            </p:txBody>
          </p:sp>
          <p:sp>
            <p:nvSpPr>
              <p:cNvPr id="96" name="Freeform 79">
                <a:extLst>
                  <a:ext uri="{FF2B5EF4-FFF2-40B4-BE49-F238E27FC236}">
                    <a16:creationId xmlns:a16="http://schemas.microsoft.com/office/drawing/2014/main" id="{8D2F606C-2903-4C38-BC83-FB086BCE2738}"/>
                  </a:ext>
                </a:extLst>
              </p:cNvPr>
              <p:cNvSpPr>
                <a:spLocks/>
              </p:cNvSpPr>
              <p:nvPr/>
            </p:nvSpPr>
            <p:spPr bwMode="auto">
              <a:xfrm>
                <a:off x="2981326" y="5510217"/>
                <a:ext cx="125414" cy="23813"/>
              </a:xfrm>
              <a:custGeom>
                <a:avLst/>
                <a:gdLst>
                  <a:gd name="T0" fmla="*/ 5 w 52"/>
                  <a:gd name="T1" fmla="*/ 10 h 10"/>
                  <a:gd name="T2" fmla="*/ 47 w 52"/>
                  <a:gd name="T3" fmla="*/ 10 h 10"/>
                  <a:gd name="T4" fmla="*/ 52 w 52"/>
                  <a:gd name="T5" fmla="*/ 5 h 10"/>
                  <a:gd name="T6" fmla="*/ 47 w 52"/>
                  <a:gd name="T7" fmla="*/ 0 h 10"/>
                  <a:gd name="T8" fmla="*/ 5 w 52"/>
                  <a:gd name="T9" fmla="*/ 0 h 10"/>
                  <a:gd name="T10" fmla="*/ 0 w 52"/>
                  <a:gd name="T11" fmla="*/ 5 h 10"/>
                  <a:gd name="T12" fmla="*/ 5 w 52"/>
                  <a:gd name="T13" fmla="*/ 10 h 10"/>
                </a:gdLst>
                <a:ahLst/>
                <a:cxnLst>
                  <a:cxn ang="0">
                    <a:pos x="T0" y="T1"/>
                  </a:cxn>
                  <a:cxn ang="0">
                    <a:pos x="T2" y="T3"/>
                  </a:cxn>
                  <a:cxn ang="0">
                    <a:pos x="T4" y="T5"/>
                  </a:cxn>
                  <a:cxn ang="0">
                    <a:pos x="T6" y="T7"/>
                  </a:cxn>
                  <a:cxn ang="0">
                    <a:pos x="T8" y="T9"/>
                  </a:cxn>
                  <a:cxn ang="0">
                    <a:pos x="T10" y="T11"/>
                  </a:cxn>
                  <a:cxn ang="0">
                    <a:pos x="T12" y="T13"/>
                  </a:cxn>
                </a:cxnLst>
                <a:rect l="0" t="0" r="r" b="b"/>
                <a:pathLst>
                  <a:path w="52" h="10">
                    <a:moveTo>
                      <a:pt x="5" y="10"/>
                    </a:moveTo>
                    <a:cubicBezTo>
                      <a:pt x="47" y="10"/>
                      <a:pt x="47" y="10"/>
                      <a:pt x="47" y="10"/>
                    </a:cubicBezTo>
                    <a:cubicBezTo>
                      <a:pt x="49" y="10"/>
                      <a:pt x="52" y="8"/>
                      <a:pt x="52" y="5"/>
                    </a:cubicBezTo>
                    <a:cubicBezTo>
                      <a:pt x="52" y="3"/>
                      <a:pt x="49" y="0"/>
                      <a:pt x="47" y="0"/>
                    </a:cubicBezTo>
                    <a:cubicBezTo>
                      <a:pt x="5" y="0"/>
                      <a:pt x="5" y="0"/>
                      <a:pt x="5" y="0"/>
                    </a:cubicBezTo>
                    <a:cubicBezTo>
                      <a:pt x="2" y="0"/>
                      <a:pt x="0" y="3"/>
                      <a:pt x="0" y="5"/>
                    </a:cubicBezTo>
                    <a:cubicBezTo>
                      <a:pt x="0" y="8"/>
                      <a:pt x="2" y="10"/>
                      <a:pt x="5" y="10"/>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68576" tIns="34288" rIns="68576" bIns="34288" numCol="1" anchor="t" anchorCtr="0" compatLnSpc="1">
                <a:prstTxWarp prst="textNoShape">
                  <a:avLst/>
                </a:prstTxWarp>
              </a:bodyPr>
              <a:lstStyle/>
              <a:p>
                <a:pPr defTabSz="685795">
                  <a:defRPr/>
                </a:pPr>
                <a:endParaRPr lang="es-ES_tradnl" sz="800" dirty="0">
                  <a:latin typeface="Open Sans" panose="020B0606030504020204" pitchFamily="34" charset="0"/>
                  <a:ea typeface="Open Sans" panose="020B0606030504020204" pitchFamily="34" charset="0"/>
                  <a:cs typeface="Open Sans" panose="020B0606030504020204" pitchFamily="34" charset="0"/>
                </a:endParaRPr>
              </a:p>
            </p:txBody>
          </p:sp>
          <p:sp>
            <p:nvSpPr>
              <p:cNvPr id="97" name="Freeform 80">
                <a:extLst>
                  <a:ext uri="{FF2B5EF4-FFF2-40B4-BE49-F238E27FC236}">
                    <a16:creationId xmlns:a16="http://schemas.microsoft.com/office/drawing/2014/main" id="{093D1CBF-B1FE-40FF-84B4-6E082F19526F}"/>
                  </a:ext>
                </a:extLst>
              </p:cNvPr>
              <p:cNvSpPr>
                <a:spLocks noEditPoints="1"/>
              </p:cNvSpPr>
              <p:nvPr/>
            </p:nvSpPr>
            <p:spPr bwMode="auto">
              <a:xfrm>
                <a:off x="2901950" y="5346706"/>
                <a:ext cx="412750" cy="517525"/>
              </a:xfrm>
              <a:custGeom>
                <a:avLst/>
                <a:gdLst>
                  <a:gd name="T0" fmla="*/ 169 w 172"/>
                  <a:gd name="T1" fmla="*/ 33 h 216"/>
                  <a:gd name="T2" fmla="*/ 139 w 172"/>
                  <a:gd name="T3" fmla="*/ 4 h 216"/>
                  <a:gd name="T4" fmla="*/ 130 w 172"/>
                  <a:gd name="T5" fmla="*/ 0 h 216"/>
                  <a:gd name="T6" fmla="*/ 130 w 172"/>
                  <a:gd name="T7" fmla="*/ 0 h 216"/>
                  <a:gd name="T8" fmla="*/ 12 w 172"/>
                  <a:gd name="T9" fmla="*/ 0 h 216"/>
                  <a:gd name="T10" fmla="*/ 0 w 172"/>
                  <a:gd name="T11" fmla="*/ 12 h 216"/>
                  <a:gd name="T12" fmla="*/ 0 w 172"/>
                  <a:gd name="T13" fmla="*/ 204 h 216"/>
                  <a:gd name="T14" fmla="*/ 12 w 172"/>
                  <a:gd name="T15" fmla="*/ 216 h 216"/>
                  <a:gd name="T16" fmla="*/ 160 w 172"/>
                  <a:gd name="T17" fmla="*/ 216 h 216"/>
                  <a:gd name="T18" fmla="*/ 172 w 172"/>
                  <a:gd name="T19" fmla="*/ 204 h 216"/>
                  <a:gd name="T20" fmla="*/ 172 w 172"/>
                  <a:gd name="T21" fmla="*/ 42 h 216"/>
                  <a:gd name="T22" fmla="*/ 169 w 172"/>
                  <a:gd name="T23" fmla="*/ 33 h 216"/>
                  <a:gd name="T24" fmla="*/ 159 w 172"/>
                  <a:gd name="T25" fmla="*/ 37 h 216"/>
                  <a:gd name="T26" fmla="*/ 135 w 172"/>
                  <a:gd name="T27" fmla="*/ 37 h 216"/>
                  <a:gd name="T28" fmla="*/ 135 w 172"/>
                  <a:gd name="T29" fmla="*/ 14 h 216"/>
                  <a:gd name="T30" fmla="*/ 159 w 172"/>
                  <a:gd name="T31" fmla="*/ 37 h 216"/>
                  <a:gd name="T32" fmla="*/ 160 w 172"/>
                  <a:gd name="T33" fmla="*/ 206 h 216"/>
                  <a:gd name="T34" fmla="*/ 12 w 172"/>
                  <a:gd name="T35" fmla="*/ 206 h 216"/>
                  <a:gd name="T36" fmla="*/ 9 w 172"/>
                  <a:gd name="T37" fmla="*/ 204 h 216"/>
                  <a:gd name="T38" fmla="*/ 9 w 172"/>
                  <a:gd name="T39" fmla="*/ 12 h 216"/>
                  <a:gd name="T40" fmla="*/ 12 w 172"/>
                  <a:gd name="T41" fmla="*/ 10 h 216"/>
                  <a:gd name="T42" fmla="*/ 125 w 172"/>
                  <a:gd name="T43" fmla="*/ 10 h 216"/>
                  <a:gd name="T44" fmla="*/ 125 w 172"/>
                  <a:gd name="T45" fmla="*/ 42 h 216"/>
                  <a:gd name="T46" fmla="*/ 130 w 172"/>
                  <a:gd name="T47" fmla="*/ 47 h 216"/>
                  <a:gd name="T48" fmla="*/ 162 w 172"/>
                  <a:gd name="T49" fmla="*/ 47 h 216"/>
                  <a:gd name="T50" fmla="*/ 162 w 172"/>
                  <a:gd name="T51" fmla="*/ 204 h 216"/>
                  <a:gd name="T52" fmla="*/ 160 w 172"/>
                  <a:gd name="T53" fmla="*/ 20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72" h="216">
                    <a:moveTo>
                      <a:pt x="169" y="33"/>
                    </a:moveTo>
                    <a:cubicBezTo>
                      <a:pt x="139" y="4"/>
                      <a:pt x="139" y="4"/>
                      <a:pt x="139" y="4"/>
                    </a:cubicBezTo>
                    <a:cubicBezTo>
                      <a:pt x="136" y="2"/>
                      <a:pt x="133" y="0"/>
                      <a:pt x="130" y="0"/>
                    </a:cubicBezTo>
                    <a:cubicBezTo>
                      <a:pt x="130" y="0"/>
                      <a:pt x="130" y="0"/>
                      <a:pt x="130" y="0"/>
                    </a:cubicBezTo>
                    <a:cubicBezTo>
                      <a:pt x="12" y="0"/>
                      <a:pt x="12" y="0"/>
                      <a:pt x="12" y="0"/>
                    </a:cubicBezTo>
                    <a:cubicBezTo>
                      <a:pt x="5" y="0"/>
                      <a:pt x="0" y="6"/>
                      <a:pt x="0" y="12"/>
                    </a:cubicBezTo>
                    <a:cubicBezTo>
                      <a:pt x="0" y="204"/>
                      <a:pt x="0" y="204"/>
                      <a:pt x="0" y="204"/>
                    </a:cubicBezTo>
                    <a:cubicBezTo>
                      <a:pt x="0" y="210"/>
                      <a:pt x="5" y="216"/>
                      <a:pt x="12" y="216"/>
                    </a:cubicBezTo>
                    <a:cubicBezTo>
                      <a:pt x="160" y="216"/>
                      <a:pt x="160" y="216"/>
                      <a:pt x="160" y="216"/>
                    </a:cubicBezTo>
                    <a:cubicBezTo>
                      <a:pt x="167" y="216"/>
                      <a:pt x="172" y="210"/>
                      <a:pt x="172" y="204"/>
                    </a:cubicBezTo>
                    <a:cubicBezTo>
                      <a:pt x="172" y="42"/>
                      <a:pt x="172" y="42"/>
                      <a:pt x="172" y="42"/>
                    </a:cubicBezTo>
                    <a:cubicBezTo>
                      <a:pt x="172" y="39"/>
                      <a:pt x="171" y="36"/>
                      <a:pt x="169" y="33"/>
                    </a:cubicBezTo>
                    <a:close/>
                    <a:moveTo>
                      <a:pt x="159" y="37"/>
                    </a:moveTo>
                    <a:cubicBezTo>
                      <a:pt x="135" y="37"/>
                      <a:pt x="135" y="37"/>
                      <a:pt x="135" y="37"/>
                    </a:cubicBezTo>
                    <a:cubicBezTo>
                      <a:pt x="135" y="14"/>
                      <a:pt x="135" y="14"/>
                      <a:pt x="135" y="14"/>
                    </a:cubicBezTo>
                    <a:lnTo>
                      <a:pt x="159" y="37"/>
                    </a:lnTo>
                    <a:close/>
                    <a:moveTo>
                      <a:pt x="160" y="206"/>
                    </a:moveTo>
                    <a:cubicBezTo>
                      <a:pt x="12" y="206"/>
                      <a:pt x="12" y="206"/>
                      <a:pt x="12" y="206"/>
                    </a:cubicBezTo>
                    <a:cubicBezTo>
                      <a:pt x="10" y="206"/>
                      <a:pt x="9" y="205"/>
                      <a:pt x="9" y="204"/>
                    </a:cubicBezTo>
                    <a:cubicBezTo>
                      <a:pt x="9" y="12"/>
                      <a:pt x="9" y="12"/>
                      <a:pt x="9" y="12"/>
                    </a:cubicBezTo>
                    <a:cubicBezTo>
                      <a:pt x="9" y="11"/>
                      <a:pt x="10" y="10"/>
                      <a:pt x="12" y="10"/>
                    </a:cubicBezTo>
                    <a:cubicBezTo>
                      <a:pt x="125" y="10"/>
                      <a:pt x="125" y="10"/>
                      <a:pt x="125" y="10"/>
                    </a:cubicBezTo>
                    <a:cubicBezTo>
                      <a:pt x="125" y="42"/>
                      <a:pt x="125" y="42"/>
                      <a:pt x="125" y="42"/>
                    </a:cubicBezTo>
                    <a:cubicBezTo>
                      <a:pt x="125" y="45"/>
                      <a:pt x="128" y="47"/>
                      <a:pt x="130" y="47"/>
                    </a:cubicBezTo>
                    <a:cubicBezTo>
                      <a:pt x="162" y="47"/>
                      <a:pt x="162" y="47"/>
                      <a:pt x="162" y="47"/>
                    </a:cubicBezTo>
                    <a:cubicBezTo>
                      <a:pt x="162" y="204"/>
                      <a:pt x="162" y="204"/>
                      <a:pt x="162" y="204"/>
                    </a:cubicBezTo>
                    <a:cubicBezTo>
                      <a:pt x="162" y="205"/>
                      <a:pt x="161" y="206"/>
                      <a:pt x="160" y="206"/>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68576" tIns="34288" rIns="68576" bIns="34288" numCol="1" anchor="t" anchorCtr="0" compatLnSpc="1">
                <a:prstTxWarp prst="textNoShape">
                  <a:avLst/>
                </a:prstTxWarp>
              </a:bodyPr>
              <a:lstStyle/>
              <a:p>
                <a:pPr defTabSz="685795">
                  <a:defRPr/>
                </a:pPr>
                <a:endParaRPr lang="es-ES_tradnl" sz="800" dirty="0">
                  <a:latin typeface="Open Sans" panose="020B0606030504020204" pitchFamily="34" charset="0"/>
                  <a:ea typeface="Open Sans" panose="020B0606030504020204" pitchFamily="34" charset="0"/>
                  <a:cs typeface="Open Sans" panose="020B0606030504020204" pitchFamily="34" charset="0"/>
                </a:endParaRPr>
              </a:p>
            </p:txBody>
          </p:sp>
          <p:sp>
            <p:nvSpPr>
              <p:cNvPr id="98" name="Freeform 81">
                <a:extLst>
                  <a:ext uri="{FF2B5EF4-FFF2-40B4-BE49-F238E27FC236}">
                    <a16:creationId xmlns:a16="http://schemas.microsoft.com/office/drawing/2014/main" id="{85E54B1B-EE0D-412C-B081-0CB56D413417}"/>
                  </a:ext>
                </a:extLst>
              </p:cNvPr>
              <p:cNvSpPr>
                <a:spLocks/>
              </p:cNvSpPr>
              <p:nvPr/>
            </p:nvSpPr>
            <p:spPr bwMode="auto">
              <a:xfrm>
                <a:off x="2843213" y="5403850"/>
                <a:ext cx="414338" cy="517525"/>
              </a:xfrm>
              <a:custGeom>
                <a:avLst/>
                <a:gdLst>
                  <a:gd name="T0" fmla="*/ 168 w 173"/>
                  <a:gd name="T1" fmla="*/ 199 h 216"/>
                  <a:gd name="T2" fmla="*/ 163 w 173"/>
                  <a:gd name="T3" fmla="*/ 204 h 216"/>
                  <a:gd name="T4" fmla="*/ 160 w 173"/>
                  <a:gd name="T5" fmla="*/ 206 h 216"/>
                  <a:gd name="T6" fmla="*/ 12 w 173"/>
                  <a:gd name="T7" fmla="*/ 206 h 216"/>
                  <a:gd name="T8" fmla="*/ 10 w 173"/>
                  <a:gd name="T9" fmla="*/ 204 h 216"/>
                  <a:gd name="T10" fmla="*/ 10 w 173"/>
                  <a:gd name="T11" fmla="*/ 12 h 216"/>
                  <a:gd name="T12" fmla="*/ 12 w 173"/>
                  <a:gd name="T13" fmla="*/ 9 h 216"/>
                  <a:gd name="T14" fmla="*/ 17 w 173"/>
                  <a:gd name="T15" fmla="*/ 4 h 216"/>
                  <a:gd name="T16" fmla="*/ 12 w 173"/>
                  <a:gd name="T17" fmla="*/ 0 h 216"/>
                  <a:gd name="T18" fmla="*/ 0 w 173"/>
                  <a:gd name="T19" fmla="*/ 12 h 216"/>
                  <a:gd name="T20" fmla="*/ 0 w 173"/>
                  <a:gd name="T21" fmla="*/ 204 h 216"/>
                  <a:gd name="T22" fmla="*/ 12 w 173"/>
                  <a:gd name="T23" fmla="*/ 216 h 216"/>
                  <a:gd name="T24" fmla="*/ 160 w 173"/>
                  <a:gd name="T25" fmla="*/ 216 h 216"/>
                  <a:gd name="T26" fmla="*/ 173 w 173"/>
                  <a:gd name="T27" fmla="*/ 204 h 216"/>
                  <a:gd name="T28" fmla="*/ 168 w 173"/>
                  <a:gd name="T29" fmla="*/ 199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73" h="216">
                    <a:moveTo>
                      <a:pt x="168" y="199"/>
                    </a:moveTo>
                    <a:cubicBezTo>
                      <a:pt x="165" y="199"/>
                      <a:pt x="163" y="201"/>
                      <a:pt x="163" y="204"/>
                    </a:cubicBezTo>
                    <a:cubicBezTo>
                      <a:pt x="163" y="205"/>
                      <a:pt x="162" y="206"/>
                      <a:pt x="160" y="206"/>
                    </a:cubicBezTo>
                    <a:cubicBezTo>
                      <a:pt x="12" y="206"/>
                      <a:pt x="12" y="206"/>
                      <a:pt x="12" y="206"/>
                    </a:cubicBezTo>
                    <a:cubicBezTo>
                      <a:pt x="11" y="206"/>
                      <a:pt x="10" y="205"/>
                      <a:pt x="10" y="204"/>
                    </a:cubicBezTo>
                    <a:cubicBezTo>
                      <a:pt x="10" y="12"/>
                      <a:pt x="10" y="12"/>
                      <a:pt x="10" y="12"/>
                    </a:cubicBezTo>
                    <a:cubicBezTo>
                      <a:pt x="10" y="10"/>
                      <a:pt x="11" y="9"/>
                      <a:pt x="12" y="9"/>
                    </a:cubicBezTo>
                    <a:cubicBezTo>
                      <a:pt x="15" y="9"/>
                      <a:pt x="17" y="7"/>
                      <a:pt x="17" y="4"/>
                    </a:cubicBezTo>
                    <a:cubicBezTo>
                      <a:pt x="17" y="2"/>
                      <a:pt x="15" y="0"/>
                      <a:pt x="12" y="0"/>
                    </a:cubicBezTo>
                    <a:cubicBezTo>
                      <a:pt x="6" y="0"/>
                      <a:pt x="0" y="5"/>
                      <a:pt x="0" y="12"/>
                    </a:cubicBezTo>
                    <a:cubicBezTo>
                      <a:pt x="0" y="204"/>
                      <a:pt x="0" y="204"/>
                      <a:pt x="0" y="204"/>
                    </a:cubicBezTo>
                    <a:cubicBezTo>
                      <a:pt x="0" y="211"/>
                      <a:pt x="6" y="216"/>
                      <a:pt x="12" y="216"/>
                    </a:cubicBezTo>
                    <a:cubicBezTo>
                      <a:pt x="160" y="216"/>
                      <a:pt x="160" y="216"/>
                      <a:pt x="160" y="216"/>
                    </a:cubicBezTo>
                    <a:cubicBezTo>
                      <a:pt x="167" y="216"/>
                      <a:pt x="173" y="211"/>
                      <a:pt x="173" y="204"/>
                    </a:cubicBezTo>
                    <a:cubicBezTo>
                      <a:pt x="173" y="201"/>
                      <a:pt x="170" y="199"/>
                      <a:pt x="168" y="199"/>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68576" tIns="34288" rIns="68576" bIns="34288" numCol="1" anchor="t" anchorCtr="0" compatLnSpc="1">
                <a:prstTxWarp prst="textNoShape">
                  <a:avLst/>
                </a:prstTxWarp>
              </a:bodyPr>
              <a:lstStyle/>
              <a:p>
                <a:pPr defTabSz="685795">
                  <a:defRPr/>
                </a:pPr>
                <a:endParaRPr lang="es-ES_tradnl" sz="800" dirty="0">
                  <a:latin typeface="Open Sans" panose="020B0606030504020204" pitchFamily="34" charset="0"/>
                  <a:ea typeface="Open Sans" panose="020B0606030504020204" pitchFamily="34" charset="0"/>
                  <a:cs typeface="Open Sans" panose="020B0606030504020204" pitchFamily="34" charset="0"/>
                </a:endParaRPr>
              </a:p>
            </p:txBody>
          </p:sp>
        </p:grpSp>
        <p:sp>
          <p:nvSpPr>
            <p:cNvPr id="91" name="Rounded Rectangle 105">
              <a:extLst>
                <a:ext uri="{FF2B5EF4-FFF2-40B4-BE49-F238E27FC236}">
                  <a16:creationId xmlns:a16="http://schemas.microsoft.com/office/drawing/2014/main" id="{CB7E7A0B-F875-4416-B2E6-BFFFC2711564}"/>
                </a:ext>
              </a:extLst>
            </p:cNvPr>
            <p:cNvSpPr/>
            <p:nvPr/>
          </p:nvSpPr>
          <p:spPr>
            <a:xfrm>
              <a:off x="1524618" y="5384246"/>
              <a:ext cx="2052000" cy="786835"/>
            </a:xfrm>
            <a:prstGeom prst="roundRect">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685795">
                <a:defRPr/>
              </a:pPr>
              <a:endParaRPr lang="es-ES_tradnl" sz="80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2" name="TextBox 91">
              <a:extLst>
                <a:ext uri="{FF2B5EF4-FFF2-40B4-BE49-F238E27FC236}">
                  <a16:creationId xmlns:a16="http://schemas.microsoft.com/office/drawing/2014/main" id="{C339B7DC-EC79-4574-A48B-C9F5978EC3B1}"/>
                </a:ext>
              </a:extLst>
            </p:cNvPr>
            <p:cNvSpPr txBox="1"/>
            <p:nvPr/>
          </p:nvSpPr>
          <p:spPr>
            <a:xfrm>
              <a:off x="1685217" y="5528283"/>
              <a:ext cx="1763861" cy="498761"/>
            </a:xfrm>
            <a:prstGeom prst="rect">
              <a:avLst/>
            </a:prstGeom>
            <a:grpFill/>
          </p:spPr>
          <p:txBody>
            <a:bodyPr wrap="square" rtlCol="0">
              <a:spAutoFit/>
            </a:bodyPr>
            <a:lstStyle/>
            <a:p>
              <a:pPr lvl="0" algn="just"/>
              <a:r>
                <a:rPr lang="es-ES" sz="900" b="1" dirty="0">
                  <a:latin typeface="Montserrat" panose="00000500000000000000" pitchFamily="2" charset="0"/>
                  <a:ea typeface="Open Sans" panose="020B0606030504020204" pitchFamily="34" charset="0"/>
                  <a:cs typeface="Open Sans" panose="020B0606030504020204" pitchFamily="34" charset="0"/>
                </a:rPr>
                <a:t>IRPF</a:t>
              </a:r>
              <a:r>
                <a:rPr lang="es-ES" sz="900" dirty="0">
                  <a:latin typeface="Montserrat" panose="00000500000000000000" pitchFamily="2" charset="0"/>
                  <a:ea typeface="Open Sans" panose="020B0606030504020204" pitchFamily="34" charset="0"/>
                  <a:cs typeface="Open Sans" panose="020B0606030504020204" pitchFamily="34" charset="0"/>
                </a:rPr>
                <a:t> del inversor y emprendedor – incentivos de entidades de nueva creación. </a:t>
              </a:r>
            </a:p>
          </p:txBody>
        </p:sp>
      </p:grpSp>
    </p:spTree>
    <p:extLst>
      <p:ext uri="{BB962C8B-B14F-4D97-AF65-F5344CB8AC3E}">
        <p14:creationId xmlns:p14="http://schemas.microsoft.com/office/powerpoint/2010/main" val="436521151"/>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1"/>
                                        </p:tgtEl>
                                        <p:attrNameLst>
                                          <p:attrName>style.visibility</p:attrName>
                                        </p:attrNameLst>
                                      </p:cBhvr>
                                      <p:to>
                                        <p:strVal val="visible"/>
                                      </p:to>
                                    </p:set>
                                    <p:animEffect transition="in" filter="fade">
                                      <p:cBhvr>
                                        <p:cTn id="12" dur="500"/>
                                        <p:tgtEl>
                                          <p:spTgt spid="41"/>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42"/>
                                        </p:tgtEl>
                                        <p:attrNameLst>
                                          <p:attrName>style.visibility</p:attrName>
                                        </p:attrNameLst>
                                      </p:cBhvr>
                                      <p:to>
                                        <p:strVal val="visible"/>
                                      </p:to>
                                    </p:set>
                                    <p:animEffect transition="in" filter="fade">
                                      <p:cBhvr>
                                        <p:cTn id="17" dur="500"/>
                                        <p:tgtEl>
                                          <p:spTgt spid="42"/>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45"/>
                                        </p:tgtEl>
                                        <p:attrNameLst>
                                          <p:attrName>style.visibility</p:attrName>
                                        </p:attrNameLst>
                                      </p:cBhvr>
                                      <p:to>
                                        <p:strVal val="visible"/>
                                      </p:to>
                                    </p:set>
                                    <p:animEffect transition="in" filter="fade">
                                      <p:cBhvr>
                                        <p:cTn id="22" dur="500"/>
                                        <p:tgtEl>
                                          <p:spTgt spid="45"/>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55"/>
                                        </p:tgtEl>
                                        <p:attrNameLst>
                                          <p:attrName>style.visibility</p:attrName>
                                        </p:attrNameLst>
                                      </p:cBhvr>
                                      <p:to>
                                        <p:strVal val="visible"/>
                                      </p:to>
                                    </p:set>
                                    <p:animEffect transition="in" filter="fade">
                                      <p:cBhvr>
                                        <p:cTn id="27" dur="500"/>
                                        <p:tgtEl>
                                          <p:spTgt spid="55"/>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76"/>
                                        </p:tgtEl>
                                        <p:attrNameLst>
                                          <p:attrName>style.visibility</p:attrName>
                                        </p:attrNameLst>
                                      </p:cBhvr>
                                      <p:to>
                                        <p:strVal val="visible"/>
                                      </p:to>
                                    </p:set>
                                    <p:animEffect transition="in" filter="fade">
                                      <p:cBhvr>
                                        <p:cTn id="32" dur="500"/>
                                        <p:tgtEl>
                                          <p:spTgt spid="76"/>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66"/>
                                        </p:tgtEl>
                                        <p:attrNameLst>
                                          <p:attrName>style.visibility</p:attrName>
                                        </p:attrNameLst>
                                      </p:cBhvr>
                                      <p:to>
                                        <p:strVal val="visible"/>
                                      </p:to>
                                    </p:set>
                                    <p:animEffect transition="in" filter="fade">
                                      <p:cBhvr>
                                        <p:cTn id="37" dur="500"/>
                                        <p:tgtEl>
                                          <p:spTgt spid="66"/>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79"/>
                                        </p:tgtEl>
                                        <p:attrNameLst>
                                          <p:attrName>style.visibility</p:attrName>
                                        </p:attrNameLst>
                                      </p:cBhvr>
                                      <p:to>
                                        <p:strVal val="visible"/>
                                      </p:to>
                                    </p:set>
                                    <p:animEffect transition="in" filter="fade">
                                      <p:cBhvr>
                                        <p:cTn id="42" dur="500"/>
                                        <p:tgtEl>
                                          <p:spTgt spid="79"/>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89"/>
                                        </p:tgtEl>
                                        <p:attrNameLst>
                                          <p:attrName>style.visibility</p:attrName>
                                        </p:attrNameLst>
                                      </p:cBhvr>
                                      <p:to>
                                        <p:strVal val="visible"/>
                                      </p:to>
                                    </p:set>
                                    <p:animEffect transition="in" filter="fade">
                                      <p:cBhvr>
                                        <p:cTn id="47" dur="500"/>
                                        <p:tgtEl>
                                          <p:spTgt spid="89"/>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65"/>
                                        </p:tgtEl>
                                        <p:attrNameLst>
                                          <p:attrName>style.visibility</p:attrName>
                                        </p:attrNameLst>
                                      </p:cBhvr>
                                      <p:to>
                                        <p:strVal val="visible"/>
                                      </p:to>
                                    </p:set>
                                    <p:animEffect transition="in" filter="fade">
                                      <p:cBhvr>
                                        <p:cTn id="52" dur="500"/>
                                        <p:tgtEl>
                                          <p:spTgt spid="6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65" grpId="0" animBg="1"/>
      <p:bldP spid="76"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002060"/>
        </a:solidFill>
        <a:effectLst/>
      </p:bgPr>
    </p:bg>
    <p:spTree>
      <p:nvGrpSpPr>
        <p:cNvPr id="1" name=""/>
        <p:cNvGrpSpPr/>
        <p:nvPr/>
      </p:nvGrpSpPr>
      <p:grpSpPr>
        <a:xfrm>
          <a:off x="0" y="0"/>
          <a:ext cx="0" cy="0"/>
          <a:chOff x="0" y="0"/>
          <a:chExt cx="0" cy="0"/>
        </a:xfrm>
      </p:grpSpPr>
      <p:sp>
        <p:nvSpPr>
          <p:cNvPr id="12" name="Title 1">
            <a:extLst>
              <a:ext uri="{FF2B5EF4-FFF2-40B4-BE49-F238E27FC236}">
                <a16:creationId xmlns:a16="http://schemas.microsoft.com/office/drawing/2014/main" id="{5CEA7F10-3205-4767-B8EB-BF2714140211}"/>
              </a:ext>
            </a:extLst>
          </p:cNvPr>
          <p:cNvSpPr txBox="1">
            <a:spLocks/>
          </p:cNvSpPr>
          <p:nvPr/>
        </p:nvSpPr>
        <p:spPr bwMode="gray">
          <a:xfrm>
            <a:off x="722978" y="339006"/>
            <a:ext cx="9667931" cy="274249"/>
          </a:xfrm>
          <a:prstGeom prst="rect">
            <a:avLst/>
          </a:prstGeom>
        </p:spPr>
        <p:txBody>
          <a:bodyPr vert="horz" lIns="0" tIns="0" rIns="0" bIns="0" rtlCol="0" anchor="t" anchorCtr="0">
            <a:noAutofit/>
          </a:bodyPr>
          <a:lstStyle>
            <a:lvl1pPr algn="l" defTabSz="914400" rtl="0" eaLnBrk="1" latinLnBrk="0" hangingPunct="1">
              <a:spcBef>
                <a:spcPct val="0"/>
              </a:spcBef>
              <a:buNone/>
              <a:defRPr sz="2000" kern="1200">
                <a:solidFill>
                  <a:schemeClr val="tx1"/>
                </a:solidFill>
                <a:latin typeface="+mj-lt"/>
                <a:ea typeface="+mj-ea"/>
                <a:cs typeface="+mj-cs"/>
              </a:defRPr>
            </a:lvl1pPr>
          </a:lstStyle>
          <a:p>
            <a:pPr defTabSz="2166502"/>
            <a:r>
              <a:rPr lang="es-ES" b="1" dirty="0">
                <a:solidFill>
                  <a:srgbClr val="FFFF00"/>
                </a:solidFill>
                <a:latin typeface="Montserrat" panose="00000500000000000000" pitchFamily="2" charset="0"/>
                <a:ea typeface="Open Sans" panose="020B0606030504020204" pitchFamily="34" charset="0"/>
                <a:cs typeface="Open Sans" panose="020B0606030504020204" pitchFamily="34" charset="0"/>
              </a:rPr>
              <a:t>1) Medidas para la creación y crecimiento empresarial (Proyecto de Ley) </a:t>
            </a:r>
            <a:br>
              <a:rPr lang="es-ES" b="1" dirty="0">
                <a:solidFill>
                  <a:schemeClr val="bg1"/>
                </a:solidFill>
                <a:latin typeface="Open Sans" panose="020B0606030504020204" pitchFamily="34" charset="0"/>
                <a:ea typeface="Open Sans" panose="020B0606030504020204" pitchFamily="34" charset="0"/>
                <a:cs typeface="Open Sans" panose="020B0606030504020204" pitchFamily="34" charset="0"/>
              </a:rPr>
            </a:br>
            <a:endParaRPr lang="es-ES_tradnl" b="1" i="1"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7" name="Text Placeholder 5">
            <a:extLst>
              <a:ext uri="{FF2B5EF4-FFF2-40B4-BE49-F238E27FC236}">
                <a16:creationId xmlns:a16="http://schemas.microsoft.com/office/drawing/2014/main" id="{1F80E47C-C4AB-46D4-ACA6-06748687DA22}"/>
              </a:ext>
            </a:extLst>
          </p:cNvPr>
          <p:cNvSpPr txBox="1">
            <a:spLocks/>
          </p:cNvSpPr>
          <p:nvPr/>
        </p:nvSpPr>
        <p:spPr>
          <a:xfrm>
            <a:off x="723872" y="1049854"/>
            <a:ext cx="5095037" cy="6309420"/>
          </a:xfrm>
          <a:prstGeom prst="rect">
            <a:avLst/>
          </a:prstGeom>
          <a:noFill/>
        </p:spPr>
        <p:txBody>
          <a:bodyPr wrap="square" lIns="0" tIns="0" rIns="0" bIns="0">
            <a:spAutoFit/>
          </a:bodyPr>
          <a:lstStyle>
            <a:defPPr>
              <a:defRPr lang="en-US"/>
            </a:defPPr>
            <a:lvl1pPr indent="0" defTabSz="957263" fontAlgn="base">
              <a:lnSpc>
                <a:spcPct val="100000"/>
              </a:lnSpc>
              <a:spcBef>
                <a:spcPts val="400"/>
              </a:spcBef>
              <a:spcAft>
                <a:spcPts val="0"/>
              </a:spcAft>
              <a:buFont typeface="Arial" charset="0"/>
              <a:defRPr sz="1400">
                <a:solidFill>
                  <a:schemeClr val="tx2"/>
                </a:solidFill>
              </a:defRPr>
            </a:lvl1pPr>
            <a:lvl2pPr marL="114300" lvl="1" indent="-114300" defTabSz="957263" fontAlgn="base">
              <a:lnSpc>
                <a:spcPct val="100000"/>
              </a:lnSpc>
              <a:spcBef>
                <a:spcPts val="600"/>
              </a:spcBef>
              <a:spcAft>
                <a:spcPts val="0"/>
              </a:spcAft>
              <a:buSzPct val="100000"/>
              <a:buFont typeface="Arial"/>
              <a:buChar char="•"/>
              <a:defRPr sz="1000">
                <a:solidFill>
                  <a:schemeClr val="bg1"/>
                </a:solidFill>
                <a:ea typeface="+mj-ea"/>
                <a:cs typeface="+mj-cs"/>
              </a:defRPr>
            </a:lvl2pPr>
            <a:lvl3pPr marL="254000" lvl="2" indent="-114300" defTabSz="957263" fontAlgn="base">
              <a:lnSpc>
                <a:spcPct val="100000"/>
              </a:lnSpc>
              <a:spcBef>
                <a:spcPts val="600"/>
              </a:spcBef>
              <a:spcAft>
                <a:spcPts val="0"/>
              </a:spcAft>
              <a:buSzPct val="100000"/>
              <a:buFont typeface="Arial"/>
              <a:buChar char="−"/>
              <a:defRPr sz="1000">
                <a:solidFill>
                  <a:schemeClr val="bg1"/>
                </a:solidFill>
                <a:ea typeface="+mj-ea"/>
                <a:cs typeface="+mj-cs"/>
              </a:defRPr>
            </a:lvl3pPr>
            <a:lvl4pPr marL="540000" indent="-180000" defTabSz="957263" fontAlgn="base">
              <a:lnSpc>
                <a:spcPct val="100000"/>
              </a:lnSpc>
              <a:spcBef>
                <a:spcPts val="400"/>
              </a:spcBef>
              <a:spcAft>
                <a:spcPts val="0"/>
              </a:spcAft>
              <a:buFont typeface="Arial" charset="0"/>
              <a:buChar char="•"/>
              <a:defRPr sz="1200">
                <a:solidFill>
                  <a:schemeClr val="tx2"/>
                </a:solidFill>
                <a:ea typeface="+mj-ea"/>
                <a:cs typeface="+mj-cs"/>
              </a:defRPr>
            </a:lvl4pPr>
            <a:lvl5pPr marL="720000" indent="-179388" defTabSz="957263" fontAlgn="base">
              <a:lnSpc>
                <a:spcPct val="100000"/>
              </a:lnSpc>
              <a:spcBef>
                <a:spcPts val="400"/>
              </a:spcBef>
              <a:spcAft>
                <a:spcPts val="0"/>
              </a:spcAft>
              <a:buFont typeface="Arial" charset="0"/>
              <a:buChar char="‒"/>
              <a:defRPr sz="1200">
                <a:solidFill>
                  <a:schemeClr val="tx2"/>
                </a:solidFill>
                <a:ea typeface="+mj-ea"/>
                <a:cs typeface="+mj-cs"/>
              </a:defRPr>
            </a:lvl5pPr>
            <a:lvl6pPr marL="900000" indent="-180000" defTabSz="859512">
              <a:lnSpc>
                <a:spcPct val="100000"/>
              </a:lnSpc>
              <a:spcBef>
                <a:spcPts val="400"/>
              </a:spcBef>
              <a:spcAft>
                <a:spcPts val="0"/>
              </a:spcAft>
              <a:buFont typeface="Arial" pitchFamily="34" charset="0"/>
              <a:buChar char="•"/>
              <a:defRPr sz="1200" baseline="0">
                <a:solidFill>
                  <a:schemeClr val="accent1"/>
                </a:solidFill>
              </a:defRPr>
            </a:lvl6pPr>
            <a:lvl7pPr marL="1080000" indent="-180000" defTabSz="859512">
              <a:lnSpc>
                <a:spcPct val="100000"/>
              </a:lnSpc>
              <a:spcBef>
                <a:spcPts val="400"/>
              </a:spcBef>
              <a:spcAft>
                <a:spcPts val="0"/>
              </a:spcAft>
              <a:buFont typeface="Arial" pitchFamily="34" charset="0"/>
              <a:buChar char="‒"/>
              <a:defRPr sz="1200">
                <a:solidFill>
                  <a:schemeClr val="accent1"/>
                </a:solidFill>
              </a:defRPr>
            </a:lvl7pPr>
            <a:lvl8pPr marL="1260000" indent="-180000" defTabSz="859512">
              <a:lnSpc>
                <a:spcPct val="100000"/>
              </a:lnSpc>
              <a:spcBef>
                <a:spcPts val="400"/>
              </a:spcBef>
              <a:spcAft>
                <a:spcPts val="0"/>
              </a:spcAft>
              <a:buFont typeface="Arial" pitchFamily="34" charset="0"/>
              <a:buChar char="•"/>
              <a:defRPr sz="1200">
                <a:solidFill>
                  <a:schemeClr val="accent1"/>
                </a:solidFill>
              </a:defRPr>
            </a:lvl8pPr>
            <a:lvl9pPr marL="1440000" indent="-180000" defTabSz="859512">
              <a:lnSpc>
                <a:spcPct val="100000"/>
              </a:lnSpc>
              <a:spcBef>
                <a:spcPts val="400"/>
              </a:spcBef>
              <a:spcAft>
                <a:spcPts val="0"/>
              </a:spcAft>
              <a:buFont typeface="Arial" pitchFamily="34" charset="0"/>
              <a:buChar char="‒"/>
              <a:defRPr sz="1200">
                <a:solidFill>
                  <a:schemeClr val="accent1"/>
                </a:solidFill>
              </a:defRPr>
            </a:lvl9pPr>
          </a:lstStyle>
          <a:p>
            <a:pPr marL="0" lvl="1" indent="0" algn="just">
              <a:buNone/>
            </a:pPr>
            <a:r>
              <a:rPr lang="es-ES" b="1" u="sng" dirty="0">
                <a:latin typeface="Montserrat" panose="00000500000000000000" pitchFamily="2" charset="0"/>
                <a:ea typeface="Open Sans" panose="020B0606030504020204" pitchFamily="34" charset="0"/>
                <a:cs typeface="Open Sans" panose="020B0606030504020204" pitchFamily="34" charset="0"/>
              </a:rPr>
              <a:t>Estado tramitación:</a:t>
            </a:r>
          </a:p>
          <a:p>
            <a:pPr lvl="1" algn="just">
              <a:buFont typeface="Wingdings" panose="05000000000000000000" pitchFamily="2" charset="2"/>
              <a:buChar char="v"/>
            </a:pPr>
            <a:r>
              <a:rPr lang="es-ES" dirty="0">
                <a:latin typeface="Montserrat" panose="00000500000000000000" pitchFamily="2" charset="0"/>
                <a:ea typeface="Open Sans" panose="020B0606030504020204" pitchFamily="34" charset="0"/>
                <a:cs typeface="Open Sans" panose="020B0606030504020204" pitchFamily="34" charset="0"/>
              </a:rPr>
              <a:t> Proyecto de Ley de fomento del ecosistema de las empresas emergentes.</a:t>
            </a:r>
          </a:p>
          <a:p>
            <a:pPr lvl="1" algn="just">
              <a:buFont typeface="Wingdings" panose="05000000000000000000" pitchFamily="2" charset="2"/>
              <a:buChar char="v"/>
            </a:pPr>
            <a:r>
              <a:rPr lang="es-ES" dirty="0">
                <a:latin typeface="Montserrat" panose="00000500000000000000" pitchFamily="2" charset="0"/>
                <a:ea typeface="Open Sans" panose="020B0606030504020204" pitchFamily="34" charset="0"/>
                <a:cs typeface="Open Sans" panose="020B0606030504020204" pitchFamily="34" charset="0"/>
              </a:rPr>
              <a:t> Aprobada por el Consejo de Ministros a finales del ejercicio 2021 y actualmente en trámite de debate parlamentario.</a:t>
            </a:r>
          </a:p>
          <a:p>
            <a:pPr lvl="1" algn="just">
              <a:buFont typeface="Wingdings" panose="05000000000000000000" pitchFamily="2" charset="2"/>
              <a:buChar char="v"/>
            </a:pPr>
            <a:r>
              <a:rPr lang="es-ES" dirty="0">
                <a:latin typeface="Montserrat" panose="00000500000000000000" pitchFamily="2" charset="0"/>
                <a:ea typeface="Open Sans" panose="020B0606030504020204" pitchFamily="34" charset="0"/>
                <a:cs typeface="Open Sans" panose="020B0606030504020204" pitchFamily="34" charset="0"/>
              </a:rPr>
              <a:t>Previsible entrada en vigor antes de que acabe el año 2022.</a:t>
            </a:r>
          </a:p>
          <a:p>
            <a:pPr marL="0" lvl="1" indent="0" algn="just">
              <a:buNone/>
            </a:pPr>
            <a:endParaRPr lang="es-ES" dirty="0">
              <a:latin typeface="Montserrat" panose="00000500000000000000" pitchFamily="2" charset="0"/>
              <a:ea typeface="Open Sans" panose="020B0606030504020204" pitchFamily="34" charset="0"/>
              <a:cs typeface="Open Sans" panose="020B0606030504020204" pitchFamily="34" charset="0"/>
            </a:endParaRPr>
          </a:p>
          <a:p>
            <a:pPr marL="0" lvl="1" indent="0" algn="just">
              <a:buNone/>
            </a:pPr>
            <a:r>
              <a:rPr lang="es-ES" b="1" u="sng" dirty="0">
                <a:latin typeface="Montserrat" panose="00000500000000000000" pitchFamily="2" charset="0"/>
                <a:ea typeface="Open Sans" panose="020B0606030504020204" pitchFamily="34" charset="0"/>
                <a:cs typeface="Open Sans" panose="020B0606030504020204" pitchFamily="34" charset="0"/>
              </a:rPr>
              <a:t>Ámbito subjetivo:</a:t>
            </a:r>
          </a:p>
          <a:p>
            <a:pPr lvl="1" algn="just">
              <a:buFont typeface="Wingdings" panose="05000000000000000000" pitchFamily="2" charset="2"/>
              <a:buChar char="v"/>
            </a:pPr>
            <a:r>
              <a:rPr lang="es-ES" dirty="0">
                <a:latin typeface="Montserrat" panose="00000500000000000000" pitchFamily="2" charset="0"/>
                <a:ea typeface="Open Sans" panose="020B0606030504020204" pitchFamily="34" charset="0"/>
                <a:cs typeface="Open Sans" panose="020B0606030504020204" pitchFamily="34" charset="0"/>
              </a:rPr>
              <a:t> </a:t>
            </a:r>
            <a:r>
              <a:rPr lang="es-ES" b="1" dirty="0">
                <a:latin typeface="Montserrat" panose="00000500000000000000" pitchFamily="2" charset="0"/>
                <a:ea typeface="Open Sans" panose="020B0606030504020204" pitchFamily="34" charset="0"/>
                <a:cs typeface="Open Sans" panose="020B0606030504020204" pitchFamily="34" charset="0"/>
              </a:rPr>
              <a:t>Concepto de empresa emergente (start-up):</a:t>
            </a:r>
          </a:p>
          <a:p>
            <a:pPr marL="368300" lvl="2" indent="-228600" algn="just">
              <a:buFont typeface="+mj-lt"/>
              <a:buAutoNum type="arabicParenR"/>
            </a:pPr>
            <a:r>
              <a:rPr lang="es-ES" b="1" dirty="0">
                <a:latin typeface="Montserrat" panose="00000500000000000000" pitchFamily="2" charset="0"/>
                <a:ea typeface="Open Sans" panose="020B0606030504020204" pitchFamily="34" charset="0"/>
                <a:cs typeface="Open Sans" panose="020B0606030504020204" pitchFamily="34" charset="0"/>
              </a:rPr>
              <a:t>Antigüedad de la empresa</a:t>
            </a:r>
            <a:r>
              <a:rPr lang="es-ES" dirty="0">
                <a:latin typeface="Montserrat" panose="00000500000000000000" pitchFamily="2" charset="0"/>
                <a:ea typeface="Open Sans" panose="020B0606030504020204" pitchFamily="34" charset="0"/>
                <a:cs typeface="Open Sans" panose="020B0606030504020204" pitchFamily="34" charset="0"/>
              </a:rPr>
              <a:t>: ser de nueva creación o de un </a:t>
            </a:r>
            <a:r>
              <a:rPr lang="es-ES" b="1" dirty="0">
                <a:latin typeface="Montserrat" panose="00000500000000000000" pitchFamily="2" charset="0"/>
                <a:ea typeface="Open Sans" panose="020B0606030504020204" pitchFamily="34" charset="0"/>
                <a:cs typeface="Open Sans" panose="020B0606030504020204" pitchFamily="34" charset="0"/>
              </a:rPr>
              <a:t>máximo de 5 años</a:t>
            </a:r>
            <a:r>
              <a:rPr lang="es-ES" dirty="0">
                <a:latin typeface="Montserrat" panose="00000500000000000000" pitchFamily="2" charset="0"/>
                <a:ea typeface="Open Sans" panose="020B0606030504020204" pitchFamily="34" charset="0"/>
                <a:cs typeface="Open Sans" panose="020B0606030504020204" pitchFamily="34" charset="0"/>
              </a:rPr>
              <a:t> desde su constitución y de </a:t>
            </a:r>
            <a:r>
              <a:rPr lang="es-ES" b="1" dirty="0">
                <a:latin typeface="Montserrat" panose="00000500000000000000" pitchFamily="2" charset="0"/>
                <a:ea typeface="Open Sans" panose="020B0606030504020204" pitchFamily="34" charset="0"/>
                <a:cs typeface="Open Sans" panose="020B0606030504020204" pitchFamily="34" charset="0"/>
              </a:rPr>
              <a:t>7 años </a:t>
            </a:r>
            <a:r>
              <a:rPr lang="es-ES" dirty="0">
                <a:latin typeface="Montserrat" panose="00000500000000000000" pitchFamily="2" charset="0"/>
                <a:ea typeface="Open Sans" panose="020B0606030504020204" pitchFamily="34" charset="0"/>
                <a:cs typeface="Open Sans" panose="020B0606030504020204" pitchFamily="34" charset="0"/>
              </a:rPr>
              <a:t>en el caso del sector de la biotecnología, energía o industria u otros sectores estratégicos a determinar por </a:t>
            </a:r>
            <a:r>
              <a:rPr lang="es-ES" dirty="0" err="1">
                <a:latin typeface="Montserrat" panose="00000500000000000000" pitchFamily="2" charset="0"/>
                <a:ea typeface="Open Sans" panose="020B0606030504020204" pitchFamily="34" charset="0"/>
                <a:cs typeface="Open Sans" panose="020B0606030504020204" pitchFamily="34" charset="0"/>
              </a:rPr>
              <a:t>ordenl</a:t>
            </a:r>
            <a:r>
              <a:rPr lang="es-ES" dirty="0">
                <a:latin typeface="Montserrat" panose="00000500000000000000" pitchFamily="2" charset="0"/>
                <a:ea typeface="Open Sans" panose="020B0606030504020204" pitchFamily="34" charset="0"/>
                <a:cs typeface="Open Sans" panose="020B0606030504020204" pitchFamily="34" charset="0"/>
              </a:rPr>
              <a:t>;</a:t>
            </a:r>
          </a:p>
          <a:p>
            <a:pPr marL="368300" lvl="2" indent="-228600" algn="just">
              <a:buFont typeface="+mj-lt"/>
              <a:buAutoNum type="arabicParenR"/>
            </a:pPr>
            <a:r>
              <a:rPr lang="es-ES" b="1" dirty="0">
                <a:latin typeface="Montserrat" panose="00000500000000000000" pitchFamily="2" charset="0"/>
                <a:ea typeface="Open Sans" panose="020B0606030504020204" pitchFamily="34" charset="0"/>
                <a:cs typeface="Open Sans" panose="020B0606030504020204" pitchFamily="34" charset="0"/>
              </a:rPr>
              <a:t>Sede social </a:t>
            </a:r>
            <a:r>
              <a:rPr lang="es-ES" dirty="0">
                <a:latin typeface="Montserrat" panose="00000500000000000000" pitchFamily="2" charset="0"/>
                <a:ea typeface="Open Sans" panose="020B0606030504020204" pitchFamily="34" charset="0"/>
                <a:cs typeface="Open Sans" panose="020B0606030504020204" pitchFamily="34" charset="0"/>
              </a:rPr>
              <a:t>o establecimiento permanente en </a:t>
            </a:r>
            <a:r>
              <a:rPr lang="es-ES" b="1" dirty="0">
                <a:latin typeface="Montserrat" panose="00000500000000000000" pitchFamily="2" charset="0"/>
                <a:ea typeface="Open Sans" panose="020B0606030504020204" pitchFamily="34" charset="0"/>
                <a:cs typeface="Open Sans" panose="020B0606030504020204" pitchFamily="34" charset="0"/>
              </a:rPr>
              <a:t>España</a:t>
            </a:r>
            <a:r>
              <a:rPr lang="es-ES" dirty="0">
                <a:latin typeface="Montserrat" panose="00000500000000000000" pitchFamily="2" charset="0"/>
                <a:ea typeface="Open Sans" panose="020B0606030504020204" pitchFamily="34" charset="0"/>
                <a:cs typeface="Open Sans" panose="020B0606030504020204" pitchFamily="34" charset="0"/>
              </a:rPr>
              <a:t>;</a:t>
            </a:r>
          </a:p>
          <a:p>
            <a:pPr marL="368300" lvl="2" indent="-228600" algn="just">
              <a:buFont typeface="+mj-lt"/>
              <a:buAutoNum type="arabicParenR"/>
            </a:pPr>
            <a:r>
              <a:rPr lang="es-ES" dirty="0">
                <a:latin typeface="Montserrat" panose="00000500000000000000" pitchFamily="2" charset="0"/>
                <a:ea typeface="Open Sans" panose="020B0606030504020204" pitchFamily="34" charset="0"/>
                <a:cs typeface="Open Sans" panose="020B0606030504020204" pitchFamily="34" charset="0"/>
              </a:rPr>
              <a:t>Porcentaje mayoritario de la </a:t>
            </a:r>
            <a:r>
              <a:rPr lang="es-ES" b="1" dirty="0">
                <a:latin typeface="Montserrat" panose="00000500000000000000" pitchFamily="2" charset="0"/>
                <a:ea typeface="Open Sans" panose="020B0606030504020204" pitchFamily="34" charset="0"/>
                <a:cs typeface="Open Sans" panose="020B0606030504020204" pitchFamily="34" charset="0"/>
              </a:rPr>
              <a:t>plantilla en España </a:t>
            </a:r>
            <a:r>
              <a:rPr lang="es-ES" dirty="0">
                <a:latin typeface="Montserrat" panose="00000500000000000000" pitchFamily="2" charset="0"/>
                <a:ea typeface="Open Sans" panose="020B0606030504020204" pitchFamily="34" charset="0"/>
                <a:cs typeface="Open Sans" panose="020B0606030504020204" pitchFamily="34" charset="0"/>
              </a:rPr>
              <a:t>(60%);</a:t>
            </a:r>
          </a:p>
          <a:p>
            <a:pPr marL="368300" lvl="2" indent="-228600" algn="just">
              <a:buFont typeface="+mj-lt"/>
              <a:buAutoNum type="arabicParenR"/>
            </a:pPr>
            <a:r>
              <a:rPr lang="es-ES" dirty="0">
                <a:latin typeface="Montserrat" panose="00000500000000000000" pitchFamily="2" charset="0"/>
                <a:ea typeface="Open Sans" panose="020B0606030504020204" pitchFamily="34" charset="0"/>
                <a:cs typeface="Open Sans" panose="020B0606030504020204" pitchFamily="34" charset="0"/>
              </a:rPr>
              <a:t>Tener carácter </a:t>
            </a:r>
            <a:r>
              <a:rPr lang="es-ES" b="1" dirty="0">
                <a:latin typeface="Montserrat" panose="00000500000000000000" pitchFamily="2" charset="0"/>
                <a:ea typeface="Open Sans" panose="020B0606030504020204" pitchFamily="34" charset="0"/>
                <a:cs typeface="Open Sans" panose="020B0606030504020204" pitchFamily="34" charset="0"/>
              </a:rPr>
              <a:t>innovado</a:t>
            </a:r>
            <a:r>
              <a:rPr lang="es-ES" dirty="0">
                <a:latin typeface="Montserrat" panose="00000500000000000000" pitchFamily="2" charset="0"/>
                <a:ea typeface="Open Sans" panose="020B0606030504020204" pitchFamily="34" charset="0"/>
                <a:cs typeface="Open Sans" panose="020B0606030504020204" pitchFamily="34" charset="0"/>
              </a:rPr>
              <a:t>r; Desarrollar un proyecto de emprendimiento innovador que cuente con un modelo de negocio escalable  que </a:t>
            </a:r>
            <a:r>
              <a:rPr lang="es-ES" dirty="0" err="1">
                <a:latin typeface="Montserrat" panose="00000500000000000000" pitchFamily="2" charset="0"/>
                <a:ea typeface="Open Sans" panose="020B0606030504020204" pitchFamily="34" charset="0"/>
                <a:cs typeface="Open Sans" panose="020B0606030504020204" pitchFamily="34" charset="0"/>
              </a:rPr>
              <a:t>eveluará</a:t>
            </a:r>
            <a:r>
              <a:rPr lang="es-ES" dirty="0">
                <a:latin typeface="Montserrat" panose="00000500000000000000" pitchFamily="2" charset="0"/>
                <a:ea typeface="Open Sans" panose="020B0606030504020204" pitchFamily="34" charset="0"/>
                <a:cs typeface="Open Sans" panose="020B0606030504020204" pitchFamily="34" charset="0"/>
              </a:rPr>
              <a:t> ENISA</a:t>
            </a:r>
          </a:p>
          <a:p>
            <a:pPr marL="368300" lvl="2" indent="-228600" algn="just">
              <a:buFont typeface="+mj-lt"/>
              <a:buAutoNum type="arabicParenR"/>
            </a:pPr>
            <a:r>
              <a:rPr lang="es-ES" b="1" dirty="0">
                <a:latin typeface="Montserrat" panose="00000500000000000000" pitchFamily="2" charset="0"/>
                <a:ea typeface="Open Sans" panose="020B0606030504020204" pitchFamily="34" charset="0"/>
                <a:cs typeface="Open Sans" panose="020B0606030504020204" pitchFamily="34" charset="0"/>
              </a:rPr>
              <a:t>No</a:t>
            </a:r>
            <a:r>
              <a:rPr lang="es-ES" dirty="0">
                <a:latin typeface="Montserrat" panose="00000500000000000000" pitchFamily="2" charset="0"/>
                <a:ea typeface="Open Sans" panose="020B0606030504020204" pitchFamily="34" charset="0"/>
                <a:cs typeface="Open Sans" panose="020B0606030504020204" pitchFamily="34" charset="0"/>
              </a:rPr>
              <a:t> haber distribuido </a:t>
            </a:r>
            <a:r>
              <a:rPr lang="es-ES" b="1" dirty="0">
                <a:latin typeface="Montserrat" panose="00000500000000000000" pitchFamily="2" charset="0"/>
                <a:ea typeface="Open Sans" panose="020B0606030504020204" pitchFamily="34" charset="0"/>
                <a:cs typeface="Open Sans" panose="020B0606030504020204" pitchFamily="34" charset="0"/>
              </a:rPr>
              <a:t>dividendos</a:t>
            </a:r>
            <a:r>
              <a:rPr lang="es-ES" dirty="0">
                <a:latin typeface="Montserrat" panose="00000500000000000000" pitchFamily="2" charset="0"/>
                <a:ea typeface="Open Sans" panose="020B0606030504020204" pitchFamily="34" charset="0"/>
                <a:cs typeface="Open Sans" panose="020B0606030504020204" pitchFamily="34" charset="0"/>
              </a:rPr>
              <a:t>;</a:t>
            </a:r>
          </a:p>
          <a:p>
            <a:pPr marL="368300" lvl="2" indent="-228600" algn="just">
              <a:buFont typeface="+mj-lt"/>
              <a:buAutoNum type="arabicParenR"/>
            </a:pPr>
            <a:r>
              <a:rPr lang="es-ES" dirty="0">
                <a:latin typeface="Montserrat" panose="00000500000000000000" pitchFamily="2" charset="0"/>
                <a:ea typeface="Open Sans" panose="020B0606030504020204" pitchFamily="34" charset="0"/>
                <a:cs typeface="Open Sans" panose="020B0606030504020204" pitchFamily="34" charset="0"/>
              </a:rPr>
              <a:t>No alcanzar el </a:t>
            </a:r>
            <a:r>
              <a:rPr lang="es-ES" b="1" dirty="0">
                <a:latin typeface="Montserrat" panose="00000500000000000000" pitchFamily="2" charset="0"/>
                <a:ea typeface="Open Sans" panose="020B0606030504020204" pitchFamily="34" charset="0"/>
                <a:cs typeface="Open Sans" panose="020B0606030504020204" pitchFamily="34" charset="0"/>
              </a:rPr>
              <a:t>volumen de </a:t>
            </a:r>
            <a:r>
              <a:rPr lang="es-ES" b="1">
                <a:latin typeface="Montserrat" panose="00000500000000000000" pitchFamily="2" charset="0"/>
                <a:ea typeface="Open Sans" panose="020B0606030504020204" pitchFamily="34" charset="0"/>
                <a:cs typeface="Open Sans" panose="020B0606030504020204" pitchFamily="34" charset="0"/>
              </a:rPr>
              <a:t>negocios anual de </a:t>
            </a:r>
            <a:r>
              <a:rPr lang="es-ES" b="1" dirty="0">
                <a:latin typeface="Montserrat" panose="00000500000000000000" pitchFamily="2" charset="0"/>
                <a:ea typeface="Open Sans" panose="020B0606030504020204" pitchFamily="34" charset="0"/>
                <a:cs typeface="Open Sans" panose="020B0606030504020204" pitchFamily="34" charset="0"/>
              </a:rPr>
              <a:t>10 millones de euros</a:t>
            </a:r>
            <a:r>
              <a:rPr lang="es-ES" dirty="0">
                <a:latin typeface="Montserrat" panose="00000500000000000000" pitchFamily="2" charset="0"/>
                <a:ea typeface="Open Sans" panose="020B0606030504020204" pitchFamily="34" charset="0"/>
                <a:cs typeface="Open Sans" panose="020B0606030504020204" pitchFamily="34" charset="0"/>
              </a:rPr>
              <a:t>.</a:t>
            </a:r>
          </a:p>
          <a:p>
            <a:pPr marL="139700" lvl="2" indent="0" algn="just">
              <a:buNone/>
            </a:pPr>
            <a:endParaRPr lang="es-ES" dirty="0">
              <a:latin typeface="Montserrat" panose="00000500000000000000" pitchFamily="2" charset="0"/>
              <a:ea typeface="Open Sans" panose="020B0606030504020204" pitchFamily="34" charset="0"/>
              <a:cs typeface="Open Sans" panose="020B0606030504020204" pitchFamily="34" charset="0"/>
            </a:endParaRPr>
          </a:p>
          <a:p>
            <a:pPr lvl="1" algn="just">
              <a:buFont typeface="Wingdings" panose="05000000000000000000" pitchFamily="2" charset="2"/>
              <a:buChar char="v"/>
            </a:pPr>
            <a:r>
              <a:rPr lang="es-ES" b="1" dirty="0">
                <a:latin typeface="Montserrat" panose="00000500000000000000" pitchFamily="2" charset="0"/>
                <a:ea typeface="Open Sans" panose="020B0606030504020204" pitchFamily="34" charset="0"/>
                <a:cs typeface="Open Sans" panose="020B0606030504020204" pitchFamily="34" charset="0"/>
              </a:rPr>
              <a:t> Acreditación de condición de empresa emergente:</a:t>
            </a:r>
          </a:p>
          <a:p>
            <a:pPr marL="368300" lvl="2" indent="-228600" algn="just">
              <a:buFont typeface="+mj-lt"/>
              <a:buAutoNum type="arabicParenR"/>
            </a:pPr>
            <a:r>
              <a:rPr lang="es-ES" dirty="0">
                <a:latin typeface="Montserrat" panose="00000500000000000000" pitchFamily="2" charset="0"/>
                <a:ea typeface="Open Sans" panose="020B0606030504020204" pitchFamily="34" charset="0"/>
                <a:cs typeface="Open Sans" panose="020B0606030504020204" pitchFamily="34" charset="0"/>
              </a:rPr>
              <a:t>Formal, a cargo de la Empresa Nacional de Innovación </a:t>
            </a:r>
            <a:r>
              <a:rPr lang="es-ES" b="1" dirty="0">
                <a:latin typeface="Montserrat" panose="00000500000000000000" pitchFamily="2" charset="0"/>
                <a:ea typeface="Open Sans" panose="020B0606030504020204" pitchFamily="34" charset="0"/>
                <a:cs typeface="Open Sans" panose="020B0606030504020204" pitchFamily="34" charset="0"/>
              </a:rPr>
              <a:t>(ENISA). R</a:t>
            </a:r>
            <a:r>
              <a:rPr lang="es-ES" dirty="0">
                <a:latin typeface="Montserrat" panose="00000500000000000000" pitchFamily="2" charset="0"/>
                <a:ea typeface="Open Sans" panose="020B0606030504020204" pitchFamily="34" charset="0"/>
                <a:cs typeface="Open Sans" panose="020B0606030504020204" pitchFamily="34" charset="0"/>
              </a:rPr>
              <a:t>esolver un problema o mejorar una situación existente mediante el desarrollo de productos, servicios o procesos nuevos o mejorados sustancialmente en comparación con el estado de la técnica y que lleve implícito un riesgo de fracaso tecnológico o industrial o en el propio modelo de negocio.</a:t>
            </a:r>
          </a:p>
          <a:p>
            <a:pPr marL="368300" lvl="2" indent="-228600" algn="just">
              <a:buFont typeface="+mj-lt"/>
              <a:buAutoNum type="arabicParenR"/>
            </a:pPr>
            <a:r>
              <a:rPr lang="es-ES" dirty="0">
                <a:latin typeface="Montserrat" panose="00000500000000000000" pitchFamily="2" charset="0"/>
                <a:ea typeface="Open Sans" panose="020B0606030504020204" pitchFamily="34" charset="0"/>
                <a:cs typeface="Open Sans" panose="020B0606030504020204" pitchFamily="34" charset="0"/>
              </a:rPr>
              <a:t>Notario y registrador mercantil controlarán los </a:t>
            </a:r>
            <a:r>
              <a:rPr lang="es-ES" b="1" dirty="0">
                <a:latin typeface="Montserrat" panose="00000500000000000000" pitchFamily="2" charset="0"/>
                <a:ea typeface="Open Sans" panose="020B0606030504020204" pitchFamily="34" charset="0"/>
                <a:cs typeface="Open Sans" panose="020B0606030504020204" pitchFamily="34" charset="0"/>
              </a:rPr>
              <a:t>elementos objetivos.</a:t>
            </a:r>
          </a:p>
          <a:p>
            <a:pPr marL="139700" lvl="2" indent="0" algn="just">
              <a:buNone/>
            </a:pPr>
            <a:endParaRPr lang="es-ES" b="1" dirty="0">
              <a:latin typeface="Montserrat" panose="00000500000000000000" pitchFamily="2" charset="0"/>
              <a:ea typeface="Open Sans" panose="020B0606030504020204" pitchFamily="34" charset="0"/>
              <a:cs typeface="Open Sans" panose="020B0606030504020204" pitchFamily="34" charset="0"/>
            </a:endParaRPr>
          </a:p>
          <a:p>
            <a:pPr lvl="2" algn="just">
              <a:buFont typeface="Open Sans" panose="020B0606030504020204" pitchFamily="34" charset="0"/>
              <a:buChar char="-"/>
            </a:pPr>
            <a:endParaRPr lang="es-ES" dirty="0">
              <a:solidFill>
                <a:srgbClr val="92D050"/>
              </a:solidFill>
              <a:latin typeface="Montserrat" panose="00000500000000000000" pitchFamily="2" charset="0"/>
              <a:ea typeface="Open Sans" panose="020B0606030504020204" pitchFamily="34" charset="0"/>
              <a:cs typeface="Open Sans" panose="020B0606030504020204" pitchFamily="34" charset="0"/>
            </a:endParaRPr>
          </a:p>
          <a:p>
            <a:pPr lvl="2" algn="just">
              <a:buFont typeface="Open Sans" panose="020B0606030504020204" pitchFamily="34" charset="0"/>
              <a:buChar char="-"/>
            </a:pPr>
            <a:endParaRPr lang="es-ES" dirty="0">
              <a:solidFill>
                <a:srgbClr val="92D050"/>
              </a:solidFill>
              <a:latin typeface="Montserrat" panose="00000500000000000000" pitchFamily="2" charset="0"/>
              <a:ea typeface="Open Sans" panose="020B0606030504020204" pitchFamily="34" charset="0"/>
              <a:cs typeface="Open Sans" panose="020B0606030504020204" pitchFamily="34" charset="0"/>
            </a:endParaRPr>
          </a:p>
          <a:p>
            <a:pPr marL="0" lvl="1" indent="0" algn="just">
              <a:buNone/>
            </a:pPr>
            <a:endParaRPr lang="es-ES" dirty="0">
              <a:latin typeface="Montserrat" panose="00000500000000000000" pitchFamily="2" charset="0"/>
              <a:ea typeface="Open Sans" panose="020B0606030504020204" pitchFamily="34" charset="0"/>
              <a:cs typeface="Open Sans" panose="020B0606030504020204" pitchFamily="34" charset="0"/>
            </a:endParaRPr>
          </a:p>
        </p:txBody>
      </p:sp>
      <p:sp>
        <p:nvSpPr>
          <p:cNvPr id="5" name="Text Placeholder 5">
            <a:extLst>
              <a:ext uri="{FF2B5EF4-FFF2-40B4-BE49-F238E27FC236}">
                <a16:creationId xmlns:a16="http://schemas.microsoft.com/office/drawing/2014/main" id="{4EBFC5D4-47CE-482D-A9D1-BF6B425500DB}"/>
              </a:ext>
            </a:extLst>
          </p:cNvPr>
          <p:cNvSpPr txBox="1">
            <a:spLocks/>
          </p:cNvSpPr>
          <p:nvPr/>
        </p:nvSpPr>
        <p:spPr>
          <a:xfrm>
            <a:off x="6261072" y="1049854"/>
            <a:ext cx="5095037" cy="6386364"/>
          </a:xfrm>
          <a:prstGeom prst="rect">
            <a:avLst/>
          </a:prstGeom>
          <a:noFill/>
        </p:spPr>
        <p:txBody>
          <a:bodyPr wrap="square" lIns="0" tIns="0" rIns="0" bIns="0">
            <a:spAutoFit/>
          </a:bodyPr>
          <a:lstStyle>
            <a:defPPr>
              <a:defRPr lang="en-US"/>
            </a:defPPr>
            <a:lvl1pPr indent="0" defTabSz="957263" fontAlgn="base">
              <a:lnSpc>
                <a:spcPct val="100000"/>
              </a:lnSpc>
              <a:spcBef>
                <a:spcPts val="400"/>
              </a:spcBef>
              <a:spcAft>
                <a:spcPts val="0"/>
              </a:spcAft>
              <a:buFont typeface="Arial" charset="0"/>
              <a:defRPr sz="1400">
                <a:solidFill>
                  <a:schemeClr val="tx2"/>
                </a:solidFill>
              </a:defRPr>
            </a:lvl1pPr>
            <a:lvl2pPr marL="114300" lvl="1" indent="-114300" defTabSz="957263" fontAlgn="base">
              <a:lnSpc>
                <a:spcPct val="100000"/>
              </a:lnSpc>
              <a:spcBef>
                <a:spcPts val="600"/>
              </a:spcBef>
              <a:spcAft>
                <a:spcPts val="0"/>
              </a:spcAft>
              <a:buSzPct val="100000"/>
              <a:buFont typeface="Arial"/>
              <a:buChar char="•"/>
              <a:defRPr sz="1000">
                <a:solidFill>
                  <a:schemeClr val="bg1"/>
                </a:solidFill>
                <a:ea typeface="+mj-ea"/>
                <a:cs typeface="+mj-cs"/>
              </a:defRPr>
            </a:lvl2pPr>
            <a:lvl3pPr marL="254000" lvl="2" indent="-114300" defTabSz="957263" fontAlgn="base">
              <a:lnSpc>
                <a:spcPct val="100000"/>
              </a:lnSpc>
              <a:spcBef>
                <a:spcPts val="600"/>
              </a:spcBef>
              <a:spcAft>
                <a:spcPts val="0"/>
              </a:spcAft>
              <a:buSzPct val="100000"/>
              <a:buFont typeface="Arial"/>
              <a:buChar char="−"/>
              <a:defRPr sz="1000">
                <a:solidFill>
                  <a:schemeClr val="bg1"/>
                </a:solidFill>
                <a:ea typeface="+mj-ea"/>
                <a:cs typeface="+mj-cs"/>
              </a:defRPr>
            </a:lvl3pPr>
            <a:lvl4pPr marL="540000" indent="-180000" defTabSz="957263" fontAlgn="base">
              <a:lnSpc>
                <a:spcPct val="100000"/>
              </a:lnSpc>
              <a:spcBef>
                <a:spcPts val="400"/>
              </a:spcBef>
              <a:spcAft>
                <a:spcPts val="0"/>
              </a:spcAft>
              <a:buFont typeface="Arial" charset="0"/>
              <a:buChar char="•"/>
              <a:defRPr sz="1200">
                <a:solidFill>
                  <a:schemeClr val="tx2"/>
                </a:solidFill>
                <a:ea typeface="+mj-ea"/>
                <a:cs typeface="+mj-cs"/>
              </a:defRPr>
            </a:lvl4pPr>
            <a:lvl5pPr marL="720000" indent="-179388" defTabSz="957263" fontAlgn="base">
              <a:lnSpc>
                <a:spcPct val="100000"/>
              </a:lnSpc>
              <a:spcBef>
                <a:spcPts val="400"/>
              </a:spcBef>
              <a:spcAft>
                <a:spcPts val="0"/>
              </a:spcAft>
              <a:buFont typeface="Arial" charset="0"/>
              <a:buChar char="‒"/>
              <a:defRPr sz="1200">
                <a:solidFill>
                  <a:schemeClr val="tx2"/>
                </a:solidFill>
                <a:ea typeface="+mj-ea"/>
                <a:cs typeface="+mj-cs"/>
              </a:defRPr>
            </a:lvl5pPr>
            <a:lvl6pPr marL="900000" indent="-180000" defTabSz="859512">
              <a:lnSpc>
                <a:spcPct val="100000"/>
              </a:lnSpc>
              <a:spcBef>
                <a:spcPts val="400"/>
              </a:spcBef>
              <a:spcAft>
                <a:spcPts val="0"/>
              </a:spcAft>
              <a:buFont typeface="Arial" pitchFamily="34" charset="0"/>
              <a:buChar char="•"/>
              <a:defRPr sz="1200" baseline="0">
                <a:solidFill>
                  <a:schemeClr val="accent1"/>
                </a:solidFill>
              </a:defRPr>
            </a:lvl6pPr>
            <a:lvl7pPr marL="1080000" indent="-180000" defTabSz="859512">
              <a:lnSpc>
                <a:spcPct val="100000"/>
              </a:lnSpc>
              <a:spcBef>
                <a:spcPts val="400"/>
              </a:spcBef>
              <a:spcAft>
                <a:spcPts val="0"/>
              </a:spcAft>
              <a:buFont typeface="Arial" pitchFamily="34" charset="0"/>
              <a:buChar char="‒"/>
              <a:defRPr sz="1200">
                <a:solidFill>
                  <a:schemeClr val="accent1"/>
                </a:solidFill>
              </a:defRPr>
            </a:lvl7pPr>
            <a:lvl8pPr marL="1260000" indent="-180000" defTabSz="859512">
              <a:lnSpc>
                <a:spcPct val="100000"/>
              </a:lnSpc>
              <a:spcBef>
                <a:spcPts val="400"/>
              </a:spcBef>
              <a:spcAft>
                <a:spcPts val="0"/>
              </a:spcAft>
              <a:buFont typeface="Arial" pitchFamily="34" charset="0"/>
              <a:buChar char="•"/>
              <a:defRPr sz="1200">
                <a:solidFill>
                  <a:schemeClr val="accent1"/>
                </a:solidFill>
              </a:defRPr>
            </a:lvl8pPr>
            <a:lvl9pPr marL="1440000" indent="-180000" defTabSz="859512">
              <a:lnSpc>
                <a:spcPct val="100000"/>
              </a:lnSpc>
              <a:spcBef>
                <a:spcPts val="400"/>
              </a:spcBef>
              <a:spcAft>
                <a:spcPts val="0"/>
              </a:spcAft>
              <a:buFont typeface="Arial" pitchFamily="34" charset="0"/>
              <a:buChar char="‒"/>
              <a:defRPr sz="1200">
                <a:solidFill>
                  <a:schemeClr val="accent1"/>
                </a:solidFill>
              </a:defRPr>
            </a:lvl9pPr>
          </a:lstStyle>
          <a:p>
            <a:pPr marL="0" lvl="1" indent="0" algn="just">
              <a:buNone/>
            </a:pPr>
            <a:r>
              <a:rPr lang="es-ES" b="1" u="sng" dirty="0">
                <a:latin typeface="Montserrat" panose="00000500000000000000" pitchFamily="2" charset="0"/>
                <a:ea typeface="Open Sans" panose="020B0606030504020204" pitchFamily="34" charset="0"/>
                <a:cs typeface="Open Sans" panose="020B0606030504020204" pitchFamily="34" charset="0"/>
              </a:rPr>
              <a:t>Incentivos fiscales:</a:t>
            </a:r>
          </a:p>
          <a:p>
            <a:pPr lvl="1" algn="just">
              <a:buFont typeface="Wingdings" panose="05000000000000000000" pitchFamily="2" charset="2"/>
              <a:buChar char="v"/>
            </a:pPr>
            <a:r>
              <a:rPr lang="es-ES" dirty="0">
                <a:latin typeface="Montserrat" panose="00000500000000000000" pitchFamily="2" charset="0"/>
                <a:ea typeface="Open Sans" panose="020B0606030504020204" pitchFamily="34" charset="0"/>
                <a:cs typeface="Open Sans" panose="020B0606030504020204" pitchFamily="34" charset="0"/>
              </a:rPr>
              <a:t>Impuesto sobre Sociedades: Reducción del tipo impositivo del IS </a:t>
            </a:r>
            <a:r>
              <a:rPr lang="es-ES" b="1" dirty="0">
                <a:latin typeface="Montserrat" panose="00000500000000000000" pitchFamily="2" charset="0"/>
                <a:ea typeface="Open Sans" panose="020B0606030504020204" pitchFamily="34" charset="0"/>
                <a:cs typeface="Open Sans" panose="020B0606030504020204" pitchFamily="34" charset="0"/>
              </a:rPr>
              <a:t>del 25% al 15% </a:t>
            </a:r>
            <a:r>
              <a:rPr lang="es-ES" dirty="0">
                <a:latin typeface="Montserrat" panose="00000500000000000000" pitchFamily="2" charset="0"/>
                <a:ea typeface="Open Sans" panose="020B0606030504020204" pitchFamily="34" charset="0"/>
                <a:cs typeface="Open Sans" panose="020B0606030504020204" pitchFamily="34" charset="0"/>
              </a:rPr>
              <a:t>en los 3 ejercicios impositivos siguientes a la primera obtención de la base imponible positiva.</a:t>
            </a:r>
          </a:p>
          <a:p>
            <a:pPr lvl="1" algn="just">
              <a:buFont typeface="Wingdings" panose="05000000000000000000" pitchFamily="2" charset="2"/>
              <a:buChar char="v"/>
            </a:pPr>
            <a:r>
              <a:rPr lang="es-ES" b="1" dirty="0">
                <a:latin typeface="Montserrat" panose="00000500000000000000" pitchFamily="2" charset="0"/>
                <a:ea typeface="Open Sans" panose="020B0606030504020204" pitchFamily="34" charset="0"/>
                <a:cs typeface="Open Sans" panose="020B0606030504020204" pitchFamily="34" charset="0"/>
              </a:rPr>
              <a:t>Aplazamiento</a:t>
            </a:r>
            <a:r>
              <a:rPr lang="es-ES" dirty="0">
                <a:latin typeface="Montserrat" panose="00000500000000000000" pitchFamily="2" charset="0"/>
                <a:ea typeface="Open Sans" panose="020B0606030504020204" pitchFamily="34" charset="0"/>
                <a:cs typeface="Open Sans" panose="020B0606030504020204" pitchFamily="34" charset="0"/>
              </a:rPr>
              <a:t> del Impuesto sobre Sociedades en los </a:t>
            </a:r>
            <a:r>
              <a:rPr lang="es-ES" b="1" dirty="0">
                <a:latin typeface="Montserrat" panose="00000500000000000000" pitchFamily="2" charset="0"/>
                <a:ea typeface="Open Sans" panose="020B0606030504020204" pitchFamily="34" charset="0"/>
                <a:cs typeface="Open Sans" panose="020B0606030504020204" pitchFamily="34" charset="0"/>
              </a:rPr>
              <a:t>2 ejercicios siguientes </a:t>
            </a:r>
            <a:r>
              <a:rPr lang="es-ES" dirty="0">
                <a:latin typeface="Montserrat" panose="00000500000000000000" pitchFamily="2" charset="0"/>
                <a:ea typeface="Open Sans" panose="020B0606030504020204" pitchFamily="34" charset="0"/>
                <a:cs typeface="Open Sans" panose="020B0606030504020204" pitchFamily="34" charset="0"/>
              </a:rPr>
              <a:t>a la obtención de </a:t>
            </a:r>
            <a:r>
              <a:rPr lang="es-ES" b="1" dirty="0">
                <a:latin typeface="Montserrat" panose="00000500000000000000" pitchFamily="2" charset="0"/>
                <a:ea typeface="Open Sans" panose="020B0606030504020204" pitchFamily="34" charset="0"/>
                <a:cs typeface="Open Sans" panose="020B0606030504020204" pitchFamily="34" charset="0"/>
              </a:rPr>
              <a:t>base imponible positiva por un periodo de 6 a 12 meses  </a:t>
            </a:r>
          </a:p>
          <a:p>
            <a:pPr lvl="1" algn="just">
              <a:buFont typeface="Wingdings" panose="05000000000000000000" pitchFamily="2" charset="2"/>
              <a:buChar char="v"/>
            </a:pPr>
            <a:r>
              <a:rPr lang="es-ES" b="1" dirty="0">
                <a:latin typeface="Montserrat" panose="00000500000000000000" pitchFamily="2" charset="0"/>
                <a:ea typeface="Open Sans" panose="020B0606030504020204" pitchFamily="34" charset="0"/>
                <a:cs typeface="Open Sans" panose="020B0606030504020204" pitchFamily="34" charset="0"/>
              </a:rPr>
              <a:t>Exoneración</a:t>
            </a:r>
            <a:r>
              <a:rPr lang="es-ES" dirty="0">
                <a:latin typeface="Montserrat" panose="00000500000000000000" pitchFamily="2" charset="0"/>
                <a:ea typeface="Open Sans" panose="020B0606030504020204" pitchFamily="34" charset="0"/>
                <a:cs typeface="Open Sans" panose="020B0606030504020204" pitchFamily="34" charset="0"/>
              </a:rPr>
              <a:t> de la obligación de obtención de </a:t>
            </a:r>
            <a:r>
              <a:rPr lang="es-ES" b="1" dirty="0">
                <a:latin typeface="Montserrat" panose="00000500000000000000" pitchFamily="2" charset="0"/>
                <a:ea typeface="Open Sans" panose="020B0606030504020204" pitchFamily="34" charset="0"/>
                <a:cs typeface="Open Sans" panose="020B0606030504020204" pitchFamily="34" charset="0"/>
              </a:rPr>
              <a:t>NIE</a:t>
            </a:r>
            <a:r>
              <a:rPr lang="es-ES" dirty="0">
                <a:latin typeface="Montserrat" panose="00000500000000000000" pitchFamily="2" charset="0"/>
                <a:ea typeface="Open Sans" panose="020B0606030504020204" pitchFamily="34" charset="0"/>
                <a:cs typeface="Open Sans" panose="020B0606030504020204" pitchFamily="34" charset="0"/>
              </a:rPr>
              <a:t> para el caso de inversores extranjeros no residentes en empresas </a:t>
            </a:r>
            <a:r>
              <a:rPr lang="es-ES" dirty="0" err="1">
                <a:latin typeface="Montserrat" panose="00000500000000000000" pitchFamily="2" charset="0"/>
                <a:ea typeface="Open Sans" panose="020B0606030504020204" pitchFamily="34" charset="0"/>
                <a:cs typeface="Open Sans" panose="020B0606030504020204" pitchFamily="34" charset="0"/>
              </a:rPr>
              <a:t>start</a:t>
            </a:r>
            <a:r>
              <a:rPr lang="es-ES" dirty="0">
                <a:latin typeface="Montserrat" panose="00000500000000000000" pitchFamily="2" charset="0"/>
                <a:ea typeface="Open Sans" panose="020B0606030504020204" pitchFamily="34" charset="0"/>
                <a:cs typeface="Open Sans" panose="020B0606030504020204" pitchFamily="34" charset="0"/>
              </a:rPr>
              <a:t>-ups aunque no de </a:t>
            </a:r>
            <a:r>
              <a:rPr lang="es-ES" b="1" dirty="0">
                <a:latin typeface="Montserrat" panose="00000500000000000000" pitchFamily="2" charset="0"/>
                <a:ea typeface="Open Sans" panose="020B0606030504020204" pitchFamily="34" charset="0"/>
                <a:cs typeface="Open Sans" panose="020B0606030504020204" pitchFamily="34" charset="0"/>
              </a:rPr>
              <a:t>NIF</a:t>
            </a:r>
            <a:r>
              <a:rPr lang="es-ES" dirty="0">
                <a:latin typeface="Montserrat" panose="00000500000000000000" pitchFamily="2" charset="0"/>
                <a:ea typeface="Open Sans" panose="020B0606030504020204" pitchFamily="34" charset="0"/>
                <a:cs typeface="Open Sans" panose="020B0606030504020204" pitchFamily="34" charset="0"/>
              </a:rPr>
              <a:t>.</a:t>
            </a:r>
          </a:p>
          <a:p>
            <a:pPr lvl="1" algn="just">
              <a:buFont typeface="Wingdings" panose="05000000000000000000" pitchFamily="2" charset="2"/>
              <a:buChar char="v"/>
            </a:pPr>
            <a:r>
              <a:rPr lang="es-ES" dirty="0">
                <a:latin typeface="Montserrat" panose="00000500000000000000" pitchFamily="2" charset="0"/>
                <a:ea typeface="Open Sans" panose="020B0606030504020204" pitchFamily="34" charset="0"/>
                <a:cs typeface="Open Sans" panose="020B0606030504020204" pitchFamily="34" charset="0"/>
              </a:rPr>
              <a:t>Ampliación de la </a:t>
            </a:r>
            <a:r>
              <a:rPr lang="es-ES" b="1" dirty="0">
                <a:latin typeface="Montserrat" panose="00000500000000000000" pitchFamily="2" charset="0"/>
                <a:ea typeface="Open Sans" panose="020B0606030504020204" pitchFamily="34" charset="0"/>
                <a:cs typeface="Open Sans" panose="020B0606030504020204" pitchFamily="34" charset="0"/>
              </a:rPr>
              <a:t>exención en la entrega de “</a:t>
            </a:r>
            <a:r>
              <a:rPr lang="es-ES" b="1" i="1" dirty="0">
                <a:latin typeface="Montserrat" panose="00000500000000000000" pitchFamily="2" charset="0"/>
                <a:ea typeface="Open Sans" panose="020B0606030504020204" pitchFamily="34" charset="0"/>
                <a:cs typeface="Open Sans" panose="020B0606030504020204" pitchFamily="34" charset="0"/>
              </a:rPr>
              <a:t>stock options</a:t>
            </a:r>
            <a:r>
              <a:rPr lang="es-ES" b="1" dirty="0">
                <a:latin typeface="Montserrat" panose="00000500000000000000" pitchFamily="2" charset="0"/>
                <a:ea typeface="Open Sans" panose="020B0606030504020204" pitchFamily="34" charset="0"/>
                <a:cs typeface="Open Sans" panose="020B0606030504020204" pitchFamily="34" charset="0"/>
              </a:rPr>
              <a:t>” </a:t>
            </a:r>
            <a:r>
              <a:rPr lang="es-ES" dirty="0">
                <a:latin typeface="Montserrat" panose="00000500000000000000" pitchFamily="2" charset="0"/>
                <a:ea typeface="Open Sans" panose="020B0606030504020204" pitchFamily="34" charset="0"/>
                <a:cs typeface="Open Sans" panose="020B0606030504020204" pitchFamily="34" charset="0"/>
              </a:rPr>
              <a:t>a empleados hasta </a:t>
            </a:r>
            <a:r>
              <a:rPr lang="es-ES" b="1" dirty="0">
                <a:latin typeface="Montserrat" panose="00000500000000000000" pitchFamily="2" charset="0"/>
                <a:ea typeface="Open Sans" panose="020B0606030504020204" pitchFamily="34" charset="0"/>
                <a:cs typeface="Open Sans" panose="020B0606030504020204" pitchFamily="34" charset="0"/>
              </a:rPr>
              <a:t>50.000 euros</a:t>
            </a:r>
            <a:r>
              <a:rPr lang="es-ES" dirty="0">
                <a:latin typeface="Montserrat" panose="00000500000000000000" pitchFamily="2" charset="0"/>
                <a:ea typeface="Open Sans" panose="020B0606030504020204" pitchFamily="34" charset="0"/>
                <a:cs typeface="Open Sans" panose="020B0606030504020204" pitchFamily="34" charset="0"/>
              </a:rPr>
              <a:t>, difiriéndose la tributación de la parte no exenta hasta que cotice la start-up o se enajenen las acciones recibidas.</a:t>
            </a:r>
          </a:p>
          <a:p>
            <a:pPr lvl="1" algn="just">
              <a:buFont typeface="Wingdings" panose="05000000000000000000" pitchFamily="2" charset="2"/>
              <a:buChar char="v"/>
            </a:pPr>
            <a:r>
              <a:rPr lang="es-ES" dirty="0">
                <a:latin typeface="Montserrat" panose="00000500000000000000" pitchFamily="2" charset="0"/>
                <a:ea typeface="Open Sans" panose="020B0606030504020204" pitchFamily="34" charset="0"/>
                <a:cs typeface="Open Sans" panose="020B0606030504020204" pitchFamily="34" charset="0"/>
              </a:rPr>
              <a:t>Mejora de la </a:t>
            </a:r>
            <a:r>
              <a:rPr lang="es-ES" b="1" dirty="0">
                <a:latin typeface="Montserrat" panose="00000500000000000000" pitchFamily="2" charset="0"/>
                <a:ea typeface="Open Sans" panose="020B0606030504020204" pitchFamily="34" charset="0"/>
                <a:cs typeface="Open Sans" panose="020B0606030504020204" pitchFamily="34" charset="0"/>
              </a:rPr>
              <a:t>deducción en el IRPF </a:t>
            </a:r>
            <a:r>
              <a:rPr lang="es-ES" dirty="0">
                <a:latin typeface="Montserrat" panose="00000500000000000000" pitchFamily="2" charset="0"/>
                <a:ea typeface="Open Sans" panose="020B0606030504020204" pitchFamily="34" charset="0"/>
                <a:cs typeface="Open Sans" panose="020B0606030504020204" pitchFamily="34" charset="0"/>
              </a:rPr>
              <a:t>de la adquisición de acciones o participaciones de entidades de nueva creación (elevación de la deducción al </a:t>
            </a:r>
            <a:r>
              <a:rPr lang="es-ES" b="1" dirty="0">
                <a:latin typeface="Montserrat" panose="00000500000000000000" pitchFamily="2" charset="0"/>
                <a:ea typeface="Open Sans" panose="020B0606030504020204" pitchFamily="34" charset="0"/>
                <a:cs typeface="Open Sans" panose="020B0606030504020204" pitchFamily="34" charset="0"/>
              </a:rPr>
              <a:t>50%</a:t>
            </a:r>
            <a:r>
              <a:rPr lang="es-ES" dirty="0">
                <a:latin typeface="Montserrat" panose="00000500000000000000" pitchFamily="2" charset="0"/>
                <a:ea typeface="Open Sans" panose="020B0606030504020204" pitchFamily="34" charset="0"/>
                <a:cs typeface="Open Sans" panose="020B0606030504020204" pitchFamily="34" charset="0"/>
              </a:rPr>
              <a:t>).</a:t>
            </a:r>
          </a:p>
          <a:p>
            <a:pPr lvl="1" algn="just">
              <a:buFont typeface="Wingdings" panose="05000000000000000000" pitchFamily="2" charset="2"/>
              <a:buChar char="v"/>
            </a:pPr>
            <a:r>
              <a:rPr lang="es-ES" dirty="0">
                <a:latin typeface="Montserrat" panose="00000500000000000000" pitchFamily="2" charset="0"/>
                <a:ea typeface="Open Sans" panose="020B0606030504020204" pitchFamily="34" charset="0"/>
                <a:cs typeface="Open Sans" panose="020B0606030504020204" pitchFamily="34" charset="0"/>
              </a:rPr>
              <a:t>Mejora del régimen especial en el IRPF relativo a los </a:t>
            </a:r>
            <a:r>
              <a:rPr lang="es-ES" b="1" dirty="0">
                <a:latin typeface="Montserrat" panose="00000500000000000000" pitchFamily="2" charset="0"/>
                <a:ea typeface="Open Sans" panose="020B0606030504020204" pitchFamily="34" charset="0"/>
                <a:cs typeface="Open Sans" panose="020B0606030504020204" pitchFamily="34" charset="0"/>
              </a:rPr>
              <a:t>trabajadores desplazados en territorio español</a:t>
            </a:r>
            <a:r>
              <a:rPr lang="es-ES" dirty="0">
                <a:latin typeface="Montserrat" panose="00000500000000000000" pitchFamily="2" charset="0"/>
                <a:ea typeface="Open Sans" panose="020B0606030504020204" pitchFamily="34" charset="0"/>
                <a:cs typeface="Open Sans" panose="020B0606030504020204" pitchFamily="34" charset="0"/>
              </a:rPr>
              <a:t> con el objetivo de “repatriar” el talento. Podrá participar en el capital social de la empresa emergente sin límite.</a:t>
            </a:r>
          </a:p>
          <a:p>
            <a:pPr lvl="1" algn="just">
              <a:buFont typeface="Wingdings" panose="05000000000000000000" pitchFamily="2" charset="2"/>
              <a:buChar char="v"/>
            </a:pPr>
            <a:endParaRPr lang="es-ES" dirty="0">
              <a:latin typeface="Montserrat" panose="00000500000000000000" pitchFamily="2" charset="0"/>
              <a:ea typeface="Open Sans" panose="020B0606030504020204" pitchFamily="34" charset="0"/>
              <a:cs typeface="Open Sans" panose="020B0606030504020204" pitchFamily="34" charset="0"/>
            </a:endParaRPr>
          </a:p>
          <a:p>
            <a:pPr lvl="1" algn="just">
              <a:buFont typeface="Wingdings" panose="05000000000000000000" pitchFamily="2" charset="2"/>
              <a:buChar char="v"/>
            </a:pPr>
            <a:endParaRPr lang="es-ES" dirty="0">
              <a:latin typeface="Montserrat" panose="00000500000000000000" pitchFamily="2" charset="0"/>
              <a:ea typeface="Open Sans" panose="020B0606030504020204" pitchFamily="34" charset="0"/>
              <a:cs typeface="Open Sans" panose="020B0606030504020204" pitchFamily="34" charset="0"/>
            </a:endParaRPr>
          </a:p>
          <a:p>
            <a:pPr marL="0" lvl="1" indent="0" algn="just">
              <a:buNone/>
            </a:pPr>
            <a:r>
              <a:rPr lang="es-ES" b="1" u="sng" dirty="0">
                <a:latin typeface="Montserrat" panose="00000500000000000000" pitchFamily="2" charset="0"/>
                <a:ea typeface="Open Sans" panose="020B0606030504020204" pitchFamily="34" charset="0"/>
                <a:cs typeface="Open Sans" panose="020B0606030504020204" pitchFamily="34" charset="0"/>
              </a:rPr>
              <a:t>Agilidad administrativa:</a:t>
            </a:r>
          </a:p>
          <a:p>
            <a:pPr lvl="1" algn="just">
              <a:buFont typeface="Wingdings" panose="05000000000000000000" pitchFamily="2" charset="2"/>
              <a:buChar char="v"/>
            </a:pPr>
            <a:r>
              <a:rPr lang="es-ES" dirty="0">
                <a:latin typeface="Montserrat" panose="00000500000000000000" pitchFamily="2" charset="0"/>
                <a:ea typeface="Open Sans" panose="020B0606030504020204" pitchFamily="34" charset="0"/>
                <a:cs typeface="Open Sans" panose="020B0606030504020204" pitchFamily="34" charset="0"/>
              </a:rPr>
              <a:t> Se </a:t>
            </a:r>
            <a:r>
              <a:rPr lang="es-ES" b="1" dirty="0">
                <a:latin typeface="Montserrat" panose="00000500000000000000" pitchFamily="2" charset="0"/>
                <a:ea typeface="Open Sans" panose="020B0606030504020204" pitchFamily="34" charset="0"/>
                <a:cs typeface="Open Sans" panose="020B0606030504020204" pitchFamily="34" charset="0"/>
              </a:rPr>
              <a:t>simplifica la creación de estas entidades</a:t>
            </a:r>
            <a:r>
              <a:rPr lang="es-ES" dirty="0">
                <a:latin typeface="Montserrat" panose="00000500000000000000" pitchFamily="2" charset="0"/>
                <a:ea typeface="Open Sans" panose="020B0606030504020204" pitchFamily="34" charset="0"/>
                <a:cs typeface="Open Sans" panose="020B0606030504020204" pitchFamily="34" charset="0"/>
              </a:rPr>
              <a:t>, ofreciendo gratuidad en determinados trámites notariales, registrales y otros gastos inherentes a la constitución de una </a:t>
            </a:r>
            <a:r>
              <a:rPr lang="es-ES" dirty="0" err="1">
                <a:latin typeface="Montserrat" panose="00000500000000000000" pitchFamily="2" charset="0"/>
                <a:ea typeface="Open Sans" panose="020B0606030504020204" pitchFamily="34" charset="0"/>
                <a:cs typeface="Open Sans" panose="020B0606030504020204" pitchFamily="34" charset="0"/>
              </a:rPr>
              <a:t>start</a:t>
            </a:r>
            <a:r>
              <a:rPr lang="es-ES" dirty="0">
                <a:latin typeface="Montserrat" panose="00000500000000000000" pitchFamily="2" charset="0"/>
                <a:ea typeface="Open Sans" panose="020B0606030504020204" pitchFamily="34" charset="0"/>
                <a:cs typeface="Open Sans" panose="020B0606030504020204" pitchFamily="34" charset="0"/>
              </a:rPr>
              <a:t>-up.</a:t>
            </a:r>
          </a:p>
          <a:p>
            <a:pPr marL="139700" lvl="2" indent="0" algn="just">
              <a:buNone/>
            </a:pPr>
            <a:endParaRPr lang="es-ES" b="1" u="sng" dirty="0">
              <a:latin typeface="Montserrat" panose="00000500000000000000" pitchFamily="2" charset="0"/>
              <a:ea typeface="Open Sans" panose="020B0606030504020204" pitchFamily="34" charset="0"/>
              <a:cs typeface="Open Sans" panose="020B0606030504020204" pitchFamily="34" charset="0"/>
            </a:endParaRPr>
          </a:p>
          <a:p>
            <a:pPr marL="139700" lvl="2" indent="0" algn="just">
              <a:buNone/>
            </a:pPr>
            <a:endParaRPr lang="es-ES" b="1" dirty="0">
              <a:latin typeface="Montserrat" panose="00000500000000000000" pitchFamily="2" charset="0"/>
              <a:ea typeface="Open Sans" panose="020B0606030504020204" pitchFamily="34" charset="0"/>
              <a:cs typeface="Open Sans" panose="020B0606030504020204" pitchFamily="34" charset="0"/>
            </a:endParaRPr>
          </a:p>
          <a:p>
            <a:pPr marL="139700" lvl="2" indent="0" algn="just">
              <a:buNone/>
            </a:pPr>
            <a:endParaRPr lang="es-ES" dirty="0">
              <a:latin typeface="Montserrat" panose="00000500000000000000" pitchFamily="2" charset="0"/>
              <a:ea typeface="Open Sans" panose="020B0606030504020204" pitchFamily="34" charset="0"/>
              <a:cs typeface="Open Sans" panose="020B0606030504020204" pitchFamily="34" charset="0"/>
            </a:endParaRPr>
          </a:p>
          <a:p>
            <a:pPr lvl="1" algn="just">
              <a:buFont typeface="Wingdings" panose="05000000000000000000" pitchFamily="2" charset="2"/>
              <a:buChar char="v"/>
            </a:pPr>
            <a:endParaRPr lang="es-ES" dirty="0">
              <a:latin typeface="Montserrat" panose="00000500000000000000" pitchFamily="2" charset="0"/>
              <a:ea typeface="Open Sans" panose="020B0606030504020204" pitchFamily="34" charset="0"/>
              <a:cs typeface="Open Sans" panose="020B0606030504020204" pitchFamily="34" charset="0"/>
            </a:endParaRPr>
          </a:p>
          <a:p>
            <a:pPr lvl="1" algn="just">
              <a:buFont typeface="Wingdings" panose="05000000000000000000" pitchFamily="2" charset="2"/>
              <a:buChar char="v"/>
            </a:pPr>
            <a:endParaRPr lang="es-ES" b="1" dirty="0">
              <a:latin typeface="Montserrat" panose="00000500000000000000" pitchFamily="2" charset="0"/>
              <a:ea typeface="Open Sans" panose="020B0606030504020204" pitchFamily="34" charset="0"/>
              <a:cs typeface="Open Sans" panose="020B0606030504020204" pitchFamily="34" charset="0"/>
            </a:endParaRPr>
          </a:p>
          <a:p>
            <a:pPr lvl="2" algn="just">
              <a:buFont typeface="Open Sans" panose="020B0606030504020204" pitchFamily="34" charset="0"/>
              <a:buChar char="-"/>
            </a:pPr>
            <a:endParaRPr lang="es-ES" dirty="0">
              <a:solidFill>
                <a:srgbClr val="92D050"/>
              </a:solidFill>
              <a:latin typeface="Montserrat" panose="00000500000000000000" pitchFamily="2" charset="0"/>
              <a:ea typeface="Open Sans" panose="020B0606030504020204" pitchFamily="34" charset="0"/>
              <a:cs typeface="Open Sans" panose="020B0606030504020204" pitchFamily="34" charset="0"/>
            </a:endParaRPr>
          </a:p>
          <a:p>
            <a:pPr lvl="2" algn="just">
              <a:buFont typeface="Open Sans" panose="020B0606030504020204" pitchFamily="34" charset="0"/>
              <a:buChar char="-"/>
            </a:pPr>
            <a:endParaRPr lang="es-ES" dirty="0">
              <a:solidFill>
                <a:srgbClr val="92D050"/>
              </a:solidFill>
              <a:latin typeface="Montserrat" panose="00000500000000000000" pitchFamily="2" charset="0"/>
              <a:ea typeface="Open Sans" panose="020B0606030504020204" pitchFamily="34" charset="0"/>
              <a:cs typeface="Open Sans" panose="020B0606030504020204" pitchFamily="34" charset="0"/>
            </a:endParaRPr>
          </a:p>
          <a:p>
            <a:pPr lvl="2" algn="just">
              <a:buFont typeface="Open Sans" panose="020B0606030504020204" pitchFamily="34" charset="0"/>
              <a:buChar char="-"/>
            </a:pPr>
            <a:endParaRPr lang="es-ES" dirty="0">
              <a:solidFill>
                <a:srgbClr val="92D050"/>
              </a:solidFill>
              <a:latin typeface="Montserrat" panose="00000500000000000000" pitchFamily="2" charset="0"/>
              <a:ea typeface="Open Sans" panose="020B0606030504020204" pitchFamily="34" charset="0"/>
              <a:cs typeface="Open Sans" panose="020B0606030504020204" pitchFamily="34" charset="0"/>
            </a:endParaRPr>
          </a:p>
          <a:p>
            <a:pPr marL="0" lvl="1" indent="0" algn="just">
              <a:buNone/>
            </a:pPr>
            <a:endParaRPr lang="es-ES" dirty="0">
              <a:latin typeface="Montserrat" panose="00000500000000000000" pitchFamily="2"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1536622908"/>
      </p:ext>
    </p:extLst>
  </p:cSld>
  <p:clrMapOvr>
    <a:overrideClrMapping bg1="lt1" tx1="dk1" bg2="lt2" tx2="dk2" accent1="accent1" accent2="accent2" accent3="accent3" accent4="accent4" accent5="accent5" accent6="accent6" hlink="hlink" folHlink="folHlink"/>
  </p:clrMapOvr>
  <p:transition>
    <p:fade/>
  </p:transition>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002060"/>
        </a:solidFill>
        <a:effectLst/>
      </p:bgPr>
    </p:bg>
    <p:spTree>
      <p:nvGrpSpPr>
        <p:cNvPr id="1" name=""/>
        <p:cNvGrpSpPr/>
        <p:nvPr/>
      </p:nvGrpSpPr>
      <p:grpSpPr>
        <a:xfrm>
          <a:off x="0" y="0"/>
          <a:ext cx="0" cy="0"/>
          <a:chOff x="0" y="0"/>
          <a:chExt cx="0" cy="0"/>
        </a:xfrm>
      </p:grpSpPr>
      <p:sp>
        <p:nvSpPr>
          <p:cNvPr id="12" name="Title 1">
            <a:extLst>
              <a:ext uri="{FF2B5EF4-FFF2-40B4-BE49-F238E27FC236}">
                <a16:creationId xmlns:a16="http://schemas.microsoft.com/office/drawing/2014/main" id="{5CEA7F10-3205-4767-B8EB-BF2714140211}"/>
              </a:ext>
            </a:extLst>
          </p:cNvPr>
          <p:cNvSpPr txBox="1">
            <a:spLocks/>
          </p:cNvSpPr>
          <p:nvPr/>
        </p:nvSpPr>
        <p:spPr bwMode="gray">
          <a:xfrm>
            <a:off x="722978" y="339006"/>
            <a:ext cx="9667931" cy="274249"/>
          </a:xfrm>
          <a:prstGeom prst="rect">
            <a:avLst/>
          </a:prstGeom>
        </p:spPr>
        <p:txBody>
          <a:bodyPr vert="horz" lIns="0" tIns="0" rIns="0" bIns="0" rtlCol="0" anchor="t" anchorCtr="0">
            <a:noAutofit/>
          </a:bodyPr>
          <a:lstStyle>
            <a:lvl1pPr algn="l" defTabSz="914400" rtl="0" eaLnBrk="1" latinLnBrk="0" hangingPunct="1">
              <a:spcBef>
                <a:spcPct val="0"/>
              </a:spcBef>
              <a:buNone/>
              <a:defRPr sz="2000" kern="1200">
                <a:solidFill>
                  <a:schemeClr val="tx1"/>
                </a:solidFill>
                <a:latin typeface="+mj-lt"/>
                <a:ea typeface="+mj-ea"/>
                <a:cs typeface="+mj-cs"/>
              </a:defRPr>
            </a:lvl1pPr>
          </a:lstStyle>
          <a:p>
            <a:pPr defTabSz="2166502"/>
            <a:r>
              <a:rPr lang="es-ES" b="1" dirty="0">
                <a:solidFill>
                  <a:srgbClr val="FFFF00"/>
                </a:solidFill>
                <a:latin typeface="Montserrat" panose="00000500000000000000" pitchFamily="2" charset="0"/>
                <a:ea typeface="Open Sans" panose="020B0606030504020204" pitchFamily="34" charset="0"/>
                <a:cs typeface="Open Sans" panose="020B0606030504020204" pitchFamily="34" charset="0"/>
              </a:rPr>
              <a:t>3) Tributación en el Impuesto sobre Sociedades (IS)</a:t>
            </a:r>
            <a:br>
              <a:rPr lang="es-ES" b="1" dirty="0">
                <a:solidFill>
                  <a:schemeClr val="bg1"/>
                </a:solidFill>
                <a:latin typeface="Open Sans" panose="020B0606030504020204" pitchFamily="34" charset="0"/>
                <a:ea typeface="Open Sans" panose="020B0606030504020204" pitchFamily="34" charset="0"/>
                <a:cs typeface="Open Sans" panose="020B0606030504020204" pitchFamily="34" charset="0"/>
              </a:rPr>
            </a:br>
            <a:endParaRPr lang="es-ES_tradnl" b="1" i="1"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7" name="Text Placeholder 5">
            <a:extLst>
              <a:ext uri="{FF2B5EF4-FFF2-40B4-BE49-F238E27FC236}">
                <a16:creationId xmlns:a16="http://schemas.microsoft.com/office/drawing/2014/main" id="{1F80E47C-C4AB-46D4-ACA6-06748687DA22}"/>
              </a:ext>
            </a:extLst>
          </p:cNvPr>
          <p:cNvSpPr txBox="1">
            <a:spLocks/>
          </p:cNvSpPr>
          <p:nvPr/>
        </p:nvSpPr>
        <p:spPr>
          <a:xfrm>
            <a:off x="723872" y="1049854"/>
            <a:ext cx="5095037" cy="4462760"/>
          </a:xfrm>
          <a:prstGeom prst="rect">
            <a:avLst/>
          </a:prstGeom>
          <a:noFill/>
        </p:spPr>
        <p:txBody>
          <a:bodyPr wrap="square" lIns="0" tIns="0" rIns="0" bIns="0">
            <a:spAutoFit/>
          </a:bodyPr>
          <a:lstStyle>
            <a:defPPr>
              <a:defRPr lang="en-US"/>
            </a:defPPr>
            <a:lvl1pPr indent="0" defTabSz="957263" fontAlgn="base">
              <a:lnSpc>
                <a:spcPct val="100000"/>
              </a:lnSpc>
              <a:spcBef>
                <a:spcPts val="400"/>
              </a:spcBef>
              <a:spcAft>
                <a:spcPts val="0"/>
              </a:spcAft>
              <a:buFont typeface="Arial" charset="0"/>
              <a:defRPr sz="1400">
                <a:solidFill>
                  <a:schemeClr val="tx2"/>
                </a:solidFill>
              </a:defRPr>
            </a:lvl1pPr>
            <a:lvl2pPr marL="114300" lvl="1" indent="-114300" defTabSz="957263" fontAlgn="base">
              <a:lnSpc>
                <a:spcPct val="100000"/>
              </a:lnSpc>
              <a:spcBef>
                <a:spcPts val="600"/>
              </a:spcBef>
              <a:spcAft>
                <a:spcPts val="0"/>
              </a:spcAft>
              <a:buSzPct val="100000"/>
              <a:buFont typeface="Arial"/>
              <a:buChar char="•"/>
              <a:defRPr sz="1000">
                <a:solidFill>
                  <a:schemeClr val="bg1"/>
                </a:solidFill>
                <a:ea typeface="+mj-ea"/>
                <a:cs typeface="+mj-cs"/>
              </a:defRPr>
            </a:lvl2pPr>
            <a:lvl3pPr marL="254000" lvl="2" indent="-114300" defTabSz="957263" fontAlgn="base">
              <a:lnSpc>
                <a:spcPct val="100000"/>
              </a:lnSpc>
              <a:spcBef>
                <a:spcPts val="600"/>
              </a:spcBef>
              <a:spcAft>
                <a:spcPts val="0"/>
              </a:spcAft>
              <a:buSzPct val="100000"/>
              <a:buFont typeface="Arial"/>
              <a:buChar char="−"/>
              <a:defRPr sz="1000">
                <a:solidFill>
                  <a:schemeClr val="bg1"/>
                </a:solidFill>
                <a:ea typeface="+mj-ea"/>
                <a:cs typeface="+mj-cs"/>
              </a:defRPr>
            </a:lvl3pPr>
            <a:lvl4pPr marL="540000" indent="-180000" defTabSz="957263" fontAlgn="base">
              <a:lnSpc>
                <a:spcPct val="100000"/>
              </a:lnSpc>
              <a:spcBef>
                <a:spcPts val="400"/>
              </a:spcBef>
              <a:spcAft>
                <a:spcPts val="0"/>
              </a:spcAft>
              <a:buFont typeface="Arial" charset="0"/>
              <a:buChar char="•"/>
              <a:defRPr sz="1200">
                <a:solidFill>
                  <a:schemeClr val="tx2"/>
                </a:solidFill>
                <a:ea typeface="+mj-ea"/>
                <a:cs typeface="+mj-cs"/>
              </a:defRPr>
            </a:lvl4pPr>
            <a:lvl5pPr marL="720000" indent="-179388" defTabSz="957263" fontAlgn="base">
              <a:lnSpc>
                <a:spcPct val="100000"/>
              </a:lnSpc>
              <a:spcBef>
                <a:spcPts val="400"/>
              </a:spcBef>
              <a:spcAft>
                <a:spcPts val="0"/>
              </a:spcAft>
              <a:buFont typeface="Arial" charset="0"/>
              <a:buChar char="‒"/>
              <a:defRPr sz="1200">
                <a:solidFill>
                  <a:schemeClr val="tx2"/>
                </a:solidFill>
                <a:ea typeface="+mj-ea"/>
                <a:cs typeface="+mj-cs"/>
              </a:defRPr>
            </a:lvl5pPr>
            <a:lvl6pPr marL="900000" indent="-180000" defTabSz="859512">
              <a:lnSpc>
                <a:spcPct val="100000"/>
              </a:lnSpc>
              <a:spcBef>
                <a:spcPts val="400"/>
              </a:spcBef>
              <a:spcAft>
                <a:spcPts val="0"/>
              </a:spcAft>
              <a:buFont typeface="Arial" pitchFamily="34" charset="0"/>
              <a:buChar char="•"/>
              <a:defRPr sz="1200" baseline="0">
                <a:solidFill>
                  <a:schemeClr val="accent1"/>
                </a:solidFill>
              </a:defRPr>
            </a:lvl6pPr>
            <a:lvl7pPr marL="1080000" indent="-180000" defTabSz="859512">
              <a:lnSpc>
                <a:spcPct val="100000"/>
              </a:lnSpc>
              <a:spcBef>
                <a:spcPts val="400"/>
              </a:spcBef>
              <a:spcAft>
                <a:spcPts val="0"/>
              </a:spcAft>
              <a:buFont typeface="Arial" pitchFamily="34" charset="0"/>
              <a:buChar char="‒"/>
              <a:defRPr sz="1200">
                <a:solidFill>
                  <a:schemeClr val="accent1"/>
                </a:solidFill>
              </a:defRPr>
            </a:lvl7pPr>
            <a:lvl8pPr marL="1260000" indent="-180000" defTabSz="859512">
              <a:lnSpc>
                <a:spcPct val="100000"/>
              </a:lnSpc>
              <a:spcBef>
                <a:spcPts val="400"/>
              </a:spcBef>
              <a:spcAft>
                <a:spcPts val="0"/>
              </a:spcAft>
              <a:buFont typeface="Arial" pitchFamily="34" charset="0"/>
              <a:buChar char="•"/>
              <a:defRPr sz="1200">
                <a:solidFill>
                  <a:schemeClr val="accent1"/>
                </a:solidFill>
              </a:defRPr>
            </a:lvl8pPr>
            <a:lvl9pPr marL="1440000" indent="-180000" defTabSz="859512">
              <a:lnSpc>
                <a:spcPct val="100000"/>
              </a:lnSpc>
              <a:spcBef>
                <a:spcPts val="400"/>
              </a:spcBef>
              <a:spcAft>
                <a:spcPts val="0"/>
              </a:spcAft>
              <a:buFont typeface="Arial" pitchFamily="34" charset="0"/>
              <a:buChar char="‒"/>
              <a:defRPr sz="1200">
                <a:solidFill>
                  <a:schemeClr val="accent1"/>
                </a:solidFill>
              </a:defRPr>
            </a:lvl9pPr>
          </a:lstStyle>
          <a:p>
            <a:pPr marL="0" lvl="1" indent="0" algn="just">
              <a:buNone/>
            </a:pPr>
            <a:r>
              <a:rPr lang="es-ES" b="1" u="sng" dirty="0">
                <a:latin typeface="Montserrat" panose="00000500000000000000" pitchFamily="2" charset="0"/>
                <a:ea typeface="Open Sans" panose="020B0606030504020204" pitchFamily="34" charset="0"/>
                <a:cs typeface="Open Sans" panose="020B0606030504020204" pitchFamily="34" charset="0"/>
              </a:rPr>
              <a:t>Definición de Empresa de Reducida Dimensión (ERD):</a:t>
            </a:r>
          </a:p>
          <a:p>
            <a:pPr marL="0" lvl="1" indent="0" algn="just">
              <a:buNone/>
            </a:pPr>
            <a:endParaRPr lang="es-ES" b="1" u="sng" dirty="0">
              <a:latin typeface="Montserrat" panose="00000500000000000000" pitchFamily="2" charset="0"/>
              <a:ea typeface="Open Sans" panose="020B0606030504020204" pitchFamily="34" charset="0"/>
              <a:cs typeface="Open Sans" panose="020B0606030504020204" pitchFamily="34" charset="0"/>
            </a:endParaRPr>
          </a:p>
          <a:p>
            <a:pPr lvl="1" algn="just">
              <a:buFont typeface="Wingdings" panose="05000000000000000000" pitchFamily="2" charset="2"/>
              <a:buChar char="v"/>
            </a:pPr>
            <a:r>
              <a:rPr lang="es-ES" dirty="0">
                <a:latin typeface="Montserrat" panose="00000500000000000000" pitchFamily="2" charset="0"/>
                <a:ea typeface="Open Sans" panose="020B0606030504020204" pitchFamily="34" charset="0"/>
                <a:cs typeface="Open Sans" panose="020B0606030504020204" pitchFamily="34" charset="0"/>
              </a:rPr>
              <a:t>INCN del periodo impositivo anterior &lt; 10 MM, a nivel de grupo. </a:t>
            </a:r>
          </a:p>
          <a:p>
            <a:pPr lvl="1" algn="just">
              <a:buFont typeface="Wingdings" panose="05000000000000000000" pitchFamily="2" charset="2"/>
              <a:buChar char="v"/>
            </a:pPr>
            <a:endParaRPr lang="es-ES" dirty="0">
              <a:latin typeface="Montserrat" panose="00000500000000000000" pitchFamily="2" charset="0"/>
              <a:ea typeface="Open Sans" panose="020B0606030504020204" pitchFamily="34" charset="0"/>
              <a:cs typeface="Open Sans" panose="020B0606030504020204" pitchFamily="34" charset="0"/>
            </a:endParaRPr>
          </a:p>
          <a:p>
            <a:pPr lvl="1" algn="just">
              <a:buFont typeface="Wingdings" panose="05000000000000000000" pitchFamily="2" charset="2"/>
              <a:buChar char="v"/>
            </a:pPr>
            <a:r>
              <a:rPr lang="es-ES" dirty="0">
                <a:latin typeface="Montserrat" panose="00000500000000000000" pitchFamily="2" charset="0"/>
                <a:ea typeface="Open Sans" panose="020B0606030504020204" pitchFamily="34" charset="0"/>
                <a:cs typeface="Open Sans" panose="020B0606030504020204" pitchFamily="34" charset="0"/>
              </a:rPr>
              <a:t>Para las entidades de nueva creación se tendrá en consideración el INCN del propio ejercicio de constitución.</a:t>
            </a:r>
          </a:p>
          <a:p>
            <a:pPr lvl="1" algn="just">
              <a:buFont typeface="Wingdings" panose="05000000000000000000" pitchFamily="2" charset="2"/>
              <a:buChar char="v"/>
            </a:pPr>
            <a:endParaRPr lang="es-ES" dirty="0">
              <a:latin typeface="Montserrat" panose="00000500000000000000" pitchFamily="2" charset="0"/>
              <a:ea typeface="Open Sans" panose="020B0606030504020204" pitchFamily="34" charset="0"/>
              <a:cs typeface="Open Sans" panose="020B0606030504020204" pitchFamily="34" charset="0"/>
            </a:endParaRPr>
          </a:p>
          <a:p>
            <a:pPr lvl="1" algn="just">
              <a:buFont typeface="Wingdings" panose="05000000000000000000" pitchFamily="2" charset="2"/>
              <a:buChar char="v"/>
            </a:pPr>
            <a:r>
              <a:rPr lang="es-ES" dirty="0">
                <a:latin typeface="Montserrat" panose="00000500000000000000" pitchFamily="2" charset="0"/>
                <a:ea typeface="Open Sans" panose="020B0606030504020204" pitchFamily="34" charset="0"/>
                <a:cs typeface="Open Sans" panose="020B0606030504020204" pitchFamily="34" charset="0"/>
              </a:rPr>
              <a:t>Si el periodo de referencia es de duración inferior al año, el INCN se eleva al año.</a:t>
            </a:r>
          </a:p>
          <a:p>
            <a:pPr lvl="1" algn="just">
              <a:buFont typeface="Wingdings" panose="05000000000000000000" pitchFamily="2" charset="2"/>
              <a:buChar char="v"/>
            </a:pPr>
            <a:endParaRPr lang="es-ES" dirty="0">
              <a:latin typeface="Montserrat" panose="00000500000000000000" pitchFamily="2" charset="0"/>
              <a:ea typeface="Open Sans" panose="020B0606030504020204" pitchFamily="34" charset="0"/>
              <a:cs typeface="Open Sans" panose="020B0606030504020204" pitchFamily="34" charset="0"/>
            </a:endParaRPr>
          </a:p>
          <a:p>
            <a:pPr lvl="1" algn="just">
              <a:buFont typeface="Wingdings" panose="05000000000000000000" pitchFamily="2" charset="2"/>
              <a:buChar char="v"/>
            </a:pPr>
            <a:r>
              <a:rPr lang="es-ES" dirty="0">
                <a:latin typeface="Montserrat" panose="00000500000000000000" pitchFamily="2" charset="0"/>
                <a:ea typeface="Open Sans" panose="020B0606030504020204" pitchFamily="34" charset="0"/>
                <a:cs typeface="Open Sans" panose="020B0606030504020204" pitchFamily="34" charset="0"/>
              </a:rPr>
              <a:t>Excluidas entidades patrimoniales.</a:t>
            </a:r>
          </a:p>
          <a:p>
            <a:pPr lvl="1" algn="just">
              <a:buFont typeface="Wingdings" panose="05000000000000000000" pitchFamily="2" charset="2"/>
              <a:buChar char="v"/>
            </a:pPr>
            <a:endParaRPr lang="es-ES" dirty="0">
              <a:latin typeface="Montserrat" panose="00000500000000000000" pitchFamily="2" charset="0"/>
              <a:ea typeface="Open Sans" panose="020B0606030504020204" pitchFamily="34" charset="0"/>
              <a:cs typeface="Open Sans" panose="020B0606030504020204" pitchFamily="34" charset="0"/>
            </a:endParaRPr>
          </a:p>
          <a:p>
            <a:pPr lvl="1" algn="just">
              <a:buFont typeface="Wingdings" panose="05000000000000000000" pitchFamily="2" charset="2"/>
              <a:buChar char="v"/>
            </a:pPr>
            <a:r>
              <a:rPr lang="es-ES" dirty="0">
                <a:latin typeface="Montserrat" panose="00000500000000000000" pitchFamily="2" charset="0"/>
                <a:ea typeface="Open Sans" panose="020B0606030504020204" pitchFamily="34" charset="0"/>
                <a:cs typeface="Open Sans" panose="020B0606030504020204" pitchFamily="34" charset="0"/>
              </a:rPr>
              <a:t>Exclusión automática del régimen en el ejercicio en que el INCN &gt; 10 MM. Ampliación de su aplicación en 3 periodos siguientes, siempre que hubiese sido ERD en los dos ejercicios anteriores al de exclusión.</a:t>
            </a:r>
          </a:p>
          <a:p>
            <a:pPr marL="139700" lvl="2" indent="0" algn="just">
              <a:buNone/>
            </a:pPr>
            <a:endParaRPr lang="es-ES" b="1" u="sng" dirty="0">
              <a:latin typeface="Montserrat" panose="00000500000000000000" pitchFamily="2" charset="0"/>
              <a:ea typeface="Open Sans" panose="020B0606030504020204" pitchFamily="34" charset="0"/>
              <a:cs typeface="Open Sans" panose="020B0606030504020204" pitchFamily="34" charset="0"/>
            </a:endParaRPr>
          </a:p>
          <a:p>
            <a:pPr marL="139700" lvl="2" indent="0" algn="just">
              <a:buNone/>
            </a:pPr>
            <a:endParaRPr lang="es-ES" b="1" dirty="0">
              <a:latin typeface="Montserrat" panose="00000500000000000000" pitchFamily="2" charset="0"/>
              <a:ea typeface="Open Sans" panose="020B0606030504020204" pitchFamily="34" charset="0"/>
              <a:cs typeface="Open Sans" panose="020B0606030504020204" pitchFamily="34" charset="0"/>
            </a:endParaRPr>
          </a:p>
          <a:p>
            <a:pPr marL="139700" lvl="2" indent="0" algn="just">
              <a:buNone/>
            </a:pPr>
            <a:endParaRPr lang="es-ES" dirty="0">
              <a:latin typeface="Montserrat" panose="00000500000000000000" pitchFamily="2" charset="0"/>
              <a:ea typeface="Open Sans" panose="020B0606030504020204" pitchFamily="34" charset="0"/>
              <a:cs typeface="Open Sans" panose="020B0606030504020204" pitchFamily="34" charset="0"/>
            </a:endParaRPr>
          </a:p>
          <a:p>
            <a:pPr lvl="2" algn="just">
              <a:buFont typeface="Open Sans" panose="020B0606030504020204" pitchFamily="34" charset="0"/>
              <a:buChar char="-"/>
            </a:pPr>
            <a:endParaRPr lang="es-ES" dirty="0">
              <a:solidFill>
                <a:srgbClr val="92D050"/>
              </a:solidFill>
              <a:latin typeface="Montserrat" panose="00000500000000000000" pitchFamily="2" charset="0"/>
              <a:ea typeface="Open Sans" panose="020B0606030504020204" pitchFamily="34" charset="0"/>
              <a:cs typeface="Open Sans" panose="020B0606030504020204" pitchFamily="34" charset="0"/>
            </a:endParaRPr>
          </a:p>
          <a:p>
            <a:pPr lvl="2" algn="just">
              <a:buFont typeface="Open Sans" panose="020B0606030504020204" pitchFamily="34" charset="0"/>
              <a:buChar char="-"/>
            </a:pPr>
            <a:endParaRPr lang="es-ES" dirty="0">
              <a:solidFill>
                <a:srgbClr val="92D050"/>
              </a:solidFill>
              <a:latin typeface="Montserrat" panose="00000500000000000000" pitchFamily="2" charset="0"/>
              <a:ea typeface="Open Sans" panose="020B0606030504020204" pitchFamily="34" charset="0"/>
              <a:cs typeface="Open Sans" panose="020B0606030504020204" pitchFamily="34" charset="0"/>
            </a:endParaRPr>
          </a:p>
          <a:p>
            <a:pPr marL="0" lvl="1" indent="0" algn="just">
              <a:buNone/>
            </a:pPr>
            <a:endParaRPr lang="es-ES" dirty="0">
              <a:latin typeface="Montserrat" panose="00000500000000000000" pitchFamily="2" charset="0"/>
              <a:ea typeface="Open Sans" panose="020B0606030504020204" pitchFamily="34" charset="0"/>
              <a:cs typeface="Open Sans" panose="020B0606030504020204" pitchFamily="34" charset="0"/>
            </a:endParaRPr>
          </a:p>
        </p:txBody>
      </p:sp>
      <p:sp>
        <p:nvSpPr>
          <p:cNvPr id="5" name="Text Placeholder 5">
            <a:extLst>
              <a:ext uri="{FF2B5EF4-FFF2-40B4-BE49-F238E27FC236}">
                <a16:creationId xmlns:a16="http://schemas.microsoft.com/office/drawing/2014/main" id="{4EBFC5D4-47CE-482D-A9D1-BF6B425500DB}"/>
              </a:ext>
            </a:extLst>
          </p:cNvPr>
          <p:cNvSpPr txBox="1">
            <a:spLocks/>
          </p:cNvSpPr>
          <p:nvPr/>
        </p:nvSpPr>
        <p:spPr>
          <a:xfrm>
            <a:off x="6261072" y="1056000"/>
            <a:ext cx="5095037" cy="4078039"/>
          </a:xfrm>
          <a:prstGeom prst="rect">
            <a:avLst/>
          </a:prstGeom>
          <a:noFill/>
        </p:spPr>
        <p:txBody>
          <a:bodyPr wrap="square" lIns="0" tIns="0" rIns="0" bIns="0">
            <a:spAutoFit/>
          </a:bodyPr>
          <a:lstStyle>
            <a:defPPr>
              <a:defRPr lang="en-US"/>
            </a:defPPr>
            <a:lvl1pPr indent="0" defTabSz="957263" fontAlgn="base">
              <a:lnSpc>
                <a:spcPct val="100000"/>
              </a:lnSpc>
              <a:spcBef>
                <a:spcPts val="400"/>
              </a:spcBef>
              <a:spcAft>
                <a:spcPts val="0"/>
              </a:spcAft>
              <a:buFont typeface="Arial" charset="0"/>
              <a:defRPr sz="1400">
                <a:solidFill>
                  <a:schemeClr val="tx2"/>
                </a:solidFill>
              </a:defRPr>
            </a:lvl1pPr>
            <a:lvl2pPr marL="114300" lvl="1" indent="-114300" defTabSz="957263" fontAlgn="base">
              <a:lnSpc>
                <a:spcPct val="100000"/>
              </a:lnSpc>
              <a:spcBef>
                <a:spcPts val="600"/>
              </a:spcBef>
              <a:spcAft>
                <a:spcPts val="0"/>
              </a:spcAft>
              <a:buSzPct val="100000"/>
              <a:buFont typeface="Arial"/>
              <a:buChar char="•"/>
              <a:defRPr sz="1000">
                <a:solidFill>
                  <a:schemeClr val="bg1"/>
                </a:solidFill>
                <a:ea typeface="+mj-ea"/>
                <a:cs typeface="+mj-cs"/>
              </a:defRPr>
            </a:lvl2pPr>
            <a:lvl3pPr marL="254000" lvl="2" indent="-114300" defTabSz="957263" fontAlgn="base">
              <a:lnSpc>
                <a:spcPct val="100000"/>
              </a:lnSpc>
              <a:spcBef>
                <a:spcPts val="600"/>
              </a:spcBef>
              <a:spcAft>
                <a:spcPts val="0"/>
              </a:spcAft>
              <a:buSzPct val="100000"/>
              <a:buFont typeface="Arial"/>
              <a:buChar char="−"/>
              <a:defRPr sz="1000">
                <a:solidFill>
                  <a:schemeClr val="bg1"/>
                </a:solidFill>
                <a:ea typeface="+mj-ea"/>
                <a:cs typeface="+mj-cs"/>
              </a:defRPr>
            </a:lvl3pPr>
            <a:lvl4pPr marL="540000" indent="-180000" defTabSz="957263" fontAlgn="base">
              <a:lnSpc>
                <a:spcPct val="100000"/>
              </a:lnSpc>
              <a:spcBef>
                <a:spcPts val="400"/>
              </a:spcBef>
              <a:spcAft>
                <a:spcPts val="0"/>
              </a:spcAft>
              <a:buFont typeface="Arial" charset="0"/>
              <a:buChar char="•"/>
              <a:defRPr sz="1200">
                <a:solidFill>
                  <a:schemeClr val="tx2"/>
                </a:solidFill>
                <a:ea typeface="+mj-ea"/>
                <a:cs typeface="+mj-cs"/>
              </a:defRPr>
            </a:lvl4pPr>
            <a:lvl5pPr marL="720000" indent="-179388" defTabSz="957263" fontAlgn="base">
              <a:lnSpc>
                <a:spcPct val="100000"/>
              </a:lnSpc>
              <a:spcBef>
                <a:spcPts val="400"/>
              </a:spcBef>
              <a:spcAft>
                <a:spcPts val="0"/>
              </a:spcAft>
              <a:buFont typeface="Arial" charset="0"/>
              <a:buChar char="‒"/>
              <a:defRPr sz="1200">
                <a:solidFill>
                  <a:schemeClr val="tx2"/>
                </a:solidFill>
                <a:ea typeface="+mj-ea"/>
                <a:cs typeface="+mj-cs"/>
              </a:defRPr>
            </a:lvl5pPr>
            <a:lvl6pPr marL="900000" indent="-180000" defTabSz="859512">
              <a:lnSpc>
                <a:spcPct val="100000"/>
              </a:lnSpc>
              <a:spcBef>
                <a:spcPts val="400"/>
              </a:spcBef>
              <a:spcAft>
                <a:spcPts val="0"/>
              </a:spcAft>
              <a:buFont typeface="Arial" pitchFamily="34" charset="0"/>
              <a:buChar char="•"/>
              <a:defRPr sz="1200" baseline="0">
                <a:solidFill>
                  <a:schemeClr val="accent1"/>
                </a:solidFill>
              </a:defRPr>
            </a:lvl6pPr>
            <a:lvl7pPr marL="1080000" indent="-180000" defTabSz="859512">
              <a:lnSpc>
                <a:spcPct val="100000"/>
              </a:lnSpc>
              <a:spcBef>
                <a:spcPts val="400"/>
              </a:spcBef>
              <a:spcAft>
                <a:spcPts val="0"/>
              </a:spcAft>
              <a:buFont typeface="Arial" pitchFamily="34" charset="0"/>
              <a:buChar char="‒"/>
              <a:defRPr sz="1200">
                <a:solidFill>
                  <a:schemeClr val="accent1"/>
                </a:solidFill>
              </a:defRPr>
            </a:lvl7pPr>
            <a:lvl8pPr marL="1260000" indent="-180000" defTabSz="859512">
              <a:lnSpc>
                <a:spcPct val="100000"/>
              </a:lnSpc>
              <a:spcBef>
                <a:spcPts val="400"/>
              </a:spcBef>
              <a:spcAft>
                <a:spcPts val="0"/>
              </a:spcAft>
              <a:buFont typeface="Arial" pitchFamily="34" charset="0"/>
              <a:buChar char="•"/>
              <a:defRPr sz="1200">
                <a:solidFill>
                  <a:schemeClr val="accent1"/>
                </a:solidFill>
              </a:defRPr>
            </a:lvl8pPr>
            <a:lvl9pPr marL="1440000" indent="-180000" defTabSz="859512">
              <a:lnSpc>
                <a:spcPct val="100000"/>
              </a:lnSpc>
              <a:spcBef>
                <a:spcPts val="400"/>
              </a:spcBef>
              <a:spcAft>
                <a:spcPts val="0"/>
              </a:spcAft>
              <a:buFont typeface="Arial" pitchFamily="34" charset="0"/>
              <a:buChar char="‒"/>
              <a:defRPr sz="1200">
                <a:solidFill>
                  <a:schemeClr val="accent1"/>
                </a:solidFill>
              </a:defRPr>
            </a:lvl9pPr>
          </a:lstStyle>
          <a:p>
            <a:pPr marL="0" lvl="1" indent="0" algn="just">
              <a:buNone/>
            </a:pPr>
            <a:r>
              <a:rPr lang="es-ES" b="1" u="sng" dirty="0">
                <a:latin typeface="Montserrat" panose="00000500000000000000" pitchFamily="2" charset="0"/>
                <a:ea typeface="Open Sans" panose="020B0606030504020204" pitchFamily="34" charset="0"/>
                <a:cs typeface="Open Sans" panose="020B0606030504020204" pitchFamily="34" charset="0"/>
              </a:rPr>
              <a:t>Beneficios fiscales - Impuesto sobre Sociedades.</a:t>
            </a:r>
          </a:p>
          <a:p>
            <a:pPr marL="0" lvl="1" indent="0" algn="just">
              <a:buNone/>
            </a:pPr>
            <a:endParaRPr lang="es-ES" dirty="0">
              <a:latin typeface="Montserrat" panose="00000500000000000000" pitchFamily="2" charset="0"/>
              <a:ea typeface="Open Sans" panose="020B0606030504020204" pitchFamily="34" charset="0"/>
              <a:cs typeface="Open Sans" panose="020B0606030504020204" pitchFamily="34" charset="0"/>
            </a:endParaRPr>
          </a:p>
          <a:p>
            <a:pPr marL="442913" lvl="1" indent="-261938" algn="just">
              <a:buClr>
                <a:srgbClr val="92D050"/>
              </a:buClr>
              <a:buFont typeface="+mj-lt"/>
              <a:buAutoNum type="arabicParenR"/>
            </a:pPr>
            <a:r>
              <a:rPr lang="es-ES" dirty="0">
                <a:latin typeface="Montserrat" panose="00000500000000000000" pitchFamily="2" charset="0"/>
                <a:ea typeface="Open Sans" panose="020B0606030504020204" pitchFamily="34" charset="0"/>
                <a:cs typeface="Open Sans" panose="020B0606030504020204" pitchFamily="34" charset="0"/>
              </a:rPr>
              <a:t>Libertad de amortización de inversiones con creación de empleo.</a:t>
            </a:r>
          </a:p>
          <a:p>
            <a:pPr marL="442913" lvl="1" indent="-261938" algn="just">
              <a:buClr>
                <a:srgbClr val="92D050"/>
              </a:buClr>
              <a:buFont typeface="+mj-lt"/>
              <a:buAutoNum type="arabicParenR"/>
            </a:pPr>
            <a:r>
              <a:rPr lang="es-ES" dirty="0">
                <a:latin typeface="Montserrat" panose="00000500000000000000" pitchFamily="2" charset="0"/>
                <a:ea typeface="Open Sans" panose="020B0606030504020204" pitchFamily="34" charset="0"/>
                <a:cs typeface="Open Sans" panose="020B0606030504020204" pitchFamily="34" charset="0"/>
              </a:rPr>
              <a:t>Libertad de amortización de bienes de escaso valor.</a:t>
            </a:r>
          </a:p>
          <a:p>
            <a:pPr marL="442913" lvl="1" indent="-261938" algn="just">
              <a:buClr>
                <a:srgbClr val="92D050"/>
              </a:buClr>
              <a:buFont typeface="+mj-lt"/>
              <a:buAutoNum type="arabicParenR"/>
            </a:pPr>
            <a:r>
              <a:rPr lang="es-ES" dirty="0">
                <a:latin typeface="Montserrat" panose="00000500000000000000" pitchFamily="2" charset="0"/>
                <a:ea typeface="Open Sans" panose="020B0606030504020204" pitchFamily="34" charset="0"/>
                <a:cs typeface="Open Sans" panose="020B0606030504020204" pitchFamily="34" charset="0"/>
              </a:rPr>
              <a:t>Amortización acelerada. </a:t>
            </a:r>
          </a:p>
          <a:p>
            <a:pPr marL="442913" lvl="1" indent="-261938" algn="just">
              <a:buClr>
                <a:srgbClr val="92D050"/>
              </a:buClr>
              <a:buFont typeface="+mj-lt"/>
              <a:buAutoNum type="arabicParenR"/>
            </a:pPr>
            <a:r>
              <a:rPr lang="es-ES" dirty="0">
                <a:latin typeface="Montserrat" panose="00000500000000000000" pitchFamily="2" charset="0"/>
                <a:ea typeface="Open Sans" panose="020B0606030504020204" pitchFamily="34" charset="0"/>
                <a:cs typeface="Open Sans" panose="020B0606030504020204" pitchFamily="34" charset="0"/>
              </a:rPr>
              <a:t>Insolvencia global de deudores. </a:t>
            </a:r>
          </a:p>
          <a:p>
            <a:pPr marL="442913" lvl="1" indent="-261938" algn="just">
              <a:buClr>
                <a:srgbClr val="92D050"/>
              </a:buClr>
              <a:buFont typeface="+mj-lt"/>
              <a:buAutoNum type="arabicParenR"/>
            </a:pPr>
            <a:r>
              <a:rPr lang="es-ES" dirty="0">
                <a:latin typeface="Montserrat" panose="00000500000000000000" pitchFamily="2" charset="0"/>
                <a:ea typeface="Open Sans" panose="020B0606030504020204" pitchFamily="34" charset="0"/>
                <a:cs typeface="Open Sans" panose="020B0606030504020204" pitchFamily="34" charset="0"/>
              </a:rPr>
              <a:t>Dividendos y plusvalías exentas. </a:t>
            </a:r>
          </a:p>
          <a:p>
            <a:pPr marL="442913" lvl="1" indent="-261938" algn="just">
              <a:buClr>
                <a:srgbClr val="92D050"/>
              </a:buClr>
              <a:buFont typeface="+mj-lt"/>
              <a:buAutoNum type="arabicParenR"/>
            </a:pPr>
            <a:r>
              <a:rPr lang="es-ES" dirty="0">
                <a:latin typeface="Montserrat" panose="00000500000000000000" pitchFamily="2" charset="0"/>
                <a:ea typeface="Open Sans" panose="020B0606030504020204" pitchFamily="34" charset="0"/>
                <a:cs typeface="Open Sans" panose="020B0606030504020204" pitchFamily="34" charset="0"/>
              </a:rPr>
              <a:t>Tipo impositivo reducido.</a:t>
            </a:r>
          </a:p>
          <a:p>
            <a:pPr marL="442913" lvl="1" indent="-261938" algn="just">
              <a:buClr>
                <a:srgbClr val="92D050"/>
              </a:buClr>
              <a:buFont typeface="+mj-lt"/>
              <a:buAutoNum type="arabicParenR"/>
            </a:pPr>
            <a:r>
              <a:rPr lang="es-ES" dirty="0">
                <a:latin typeface="Montserrat" panose="00000500000000000000" pitchFamily="2" charset="0"/>
                <a:ea typeface="Open Sans" panose="020B0606030504020204" pitchFamily="34" charset="0"/>
                <a:cs typeface="Open Sans" panose="020B0606030504020204" pitchFamily="34" charset="0"/>
              </a:rPr>
              <a:t>Reserva de nivelación. </a:t>
            </a:r>
          </a:p>
          <a:p>
            <a:pPr marL="442913" lvl="1" indent="-261938" algn="just">
              <a:buClr>
                <a:srgbClr val="92D050"/>
              </a:buClr>
              <a:buFont typeface="+mj-lt"/>
              <a:buAutoNum type="arabicParenR"/>
            </a:pPr>
            <a:r>
              <a:rPr lang="es-ES" dirty="0">
                <a:latin typeface="Montserrat" panose="00000500000000000000" pitchFamily="2" charset="0"/>
                <a:ea typeface="Open Sans" panose="020B0606030504020204" pitchFamily="34" charset="0"/>
                <a:cs typeface="Open Sans" panose="020B0606030504020204" pitchFamily="34" charset="0"/>
              </a:rPr>
              <a:t>Reserva de capitalización. </a:t>
            </a:r>
          </a:p>
          <a:p>
            <a:pPr marL="442913" lvl="1" indent="-261938" algn="just">
              <a:buClr>
                <a:srgbClr val="92D050"/>
              </a:buClr>
              <a:buFont typeface="+mj-lt"/>
              <a:buAutoNum type="arabicParenR"/>
            </a:pPr>
            <a:r>
              <a:rPr lang="es-ES" dirty="0">
                <a:latin typeface="Montserrat" panose="00000500000000000000" pitchFamily="2" charset="0"/>
                <a:ea typeface="Open Sans" panose="020B0606030504020204" pitchFamily="34" charset="0"/>
                <a:cs typeface="Open Sans" panose="020B0606030504020204" pitchFamily="34" charset="0"/>
              </a:rPr>
              <a:t>I+D+i</a:t>
            </a:r>
          </a:p>
          <a:p>
            <a:pPr lvl="1" algn="just">
              <a:buFont typeface="Wingdings" panose="05000000000000000000" pitchFamily="2" charset="2"/>
              <a:buChar char="v"/>
            </a:pPr>
            <a:endParaRPr lang="es-ES" dirty="0">
              <a:latin typeface="Montserrat" panose="00000500000000000000" pitchFamily="2" charset="0"/>
              <a:ea typeface="Open Sans" panose="020B0606030504020204" pitchFamily="34" charset="0"/>
              <a:cs typeface="Open Sans" panose="020B0606030504020204" pitchFamily="34" charset="0"/>
            </a:endParaRPr>
          </a:p>
          <a:p>
            <a:pPr lvl="1" algn="just">
              <a:buFont typeface="Wingdings" panose="05000000000000000000" pitchFamily="2" charset="2"/>
              <a:buChar char="v"/>
            </a:pPr>
            <a:endParaRPr lang="es-ES" dirty="0">
              <a:latin typeface="Montserrat" panose="00000500000000000000" pitchFamily="2" charset="0"/>
              <a:ea typeface="Open Sans" panose="020B0606030504020204" pitchFamily="34" charset="0"/>
              <a:cs typeface="Open Sans" panose="020B0606030504020204" pitchFamily="34" charset="0"/>
            </a:endParaRPr>
          </a:p>
          <a:p>
            <a:pPr lvl="1" algn="just">
              <a:buFont typeface="Wingdings" panose="05000000000000000000" pitchFamily="2" charset="2"/>
              <a:buChar char="v"/>
            </a:pPr>
            <a:endParaRPr lang="es-ES" dirty="0">
              <a:latin typeface="Montserrat" panose="00000500000000000000" pitchFamily="2" charset="0"/>
              <a:ea typeface="Open Sans" panose="020B0606030504020204" pitchFamily="34" charset="0"/>
              <a:cs typeface="Open Sans" panose="020B0606030504020204" pitchFamily="34" charset="0"/>
            </a:endParaRPr>
          </a:p>
          <a:p>
            <a:pPr lvl="2" algn="just">
              <a:buFont typeface="Open Sans" panose="020B0606030504020204" pitchFamily="34" charset="0"/>
              <a:buChar char="-"/>
            </a:pPr>
            <a:endParaRPr lang="es-ES" dirty="0">
              <a:solidFill>
                <a:srgbClr val="92D050"/>
              </a:solidFill>
              <a:latin typeface="Montserrat" panose="00000500000000000000" pitchFamily="2" charset="0"/>
              <a:ea typeface="Open Sans" panose="020B0606030504020204" pitchFamily="34" charset="0"/>
              <a:cs typeface="Open Sans" panose="020B0606030504020204" pitchFamily="34" charset="0"/>
            </a:endParaRPr>
          </a:p>
          <a:p>
            <a:pPr lvl="2" algn="just">
              <a:buFont typeface="Open Sans" panose="020B0606030504020204" pitchFamily="34" charset="0"/>
              <a:buChar char="-"/>
            </a:pPr>
            <a:endParaRPr lang="es-ES" dirty="0">
              <a:solidFill>
                <a:srgbClr val="92D050"/>
              </a:solidFill>
              <a:latin typeface="Montserrat" panose="00000500000000000000" pitchFamily="2" charset="0"/>
              <a:ea typeface="Open Sans" panose="020B0606030504020204" pitchFamily="34" charset="0"/>
              <a:cs typeface="Open Sans" panose="020B0606030504020204" pitchFamily="34" charset="0"/>
            </a:endParaRPr>
          </a:p>
          <a:p>
            <a:pPr lvl="2" algn="just">
              <a:buFont typeface="Open Sans" panose="020B0606030504020204" pitchFamily="34" charset="0"/>
              <a:buChar char="-"/>
            </a:pPr>
            <a:endParaRPr lang="es-ES" dirty="0">
              <a:solidFill>
                <a:srgbClr val="92D050"/>
              </a:solidFill>
              <a:latin typeface="Montserrat" panose="00000500000000000000" pitchFamily="2" charset="0"/>
              <a:ea typeface="Open Sans" panose="020B0606030504020204" pitchFamily="34" charset="0"/>
              <a:cs typeface="Open Sans" panose="020B0606030504020204" pitchFamily="34" charset="0"/>
            </a:endParaRPr>
          </a:p>
          <a:p>
            <a:pPr marL="0" lvl="1" indent="0" algn="just">
              <a:buNone/>
            </a:pPr>
            <a:endParaRPr lang="es-ES" dirty="0">
              <a:latin typeface="Montserrat" panose="00000500000000000000" pitchFamily="2" charset="0"/>
              <a:ea typeface="Open Sans" panose="020B0606030504020204" pitchFamily="34" charset="0"/>
              <a:cs typeface="Open Sans" panose="020B0606030504020204" pitchFamily="34" charset="0"/>
            </a:endParaRPr>
          </a:p>
        </p:txBody>
      </p:sp>
      <p:sp>
        <p:nvSpPr>
          <p:cNvPr id="6" name="Text Placeholder 5">
            <a:extLst>
              <a:ext uri="{FF2B5EF4-FFF2-40B4-BE49-F238E27FC236}">
                <a16:creationId xmlns:a16="http://schemas.microsoft.com/office/drawing/2014/main" id="{CF053CE5-632D-4A2B-9A82-87BCC6C04EA1}"/>
              </a:ext>
            </a:extLst>
          </p:cNvPr>
          <p:cNvSpPr txBox="1">
            <a:spLocks/>
          </p:cNvSpPr>
          <p:nvPr/>
        </p:nvSpPr>
        <p:spPr>
          <a:xfrm>
            <a:off x="723872" y="4818138"/>
            <a:ext cx="9703983" cy="1769715"/>
          </a:xfrm>
          <a:prstGeom prst="rect">
            <a:avLst/>
          </a:prstGeom>
          <a:noFill/>
        </p:spPr>
        <p:txBody>
          <a:bodyPr wrap="square" lIns="0" tIns="0" rIns="0" bIns="0">
            <a:spAutoFit/>
          </a:bodyPr>
          <a:lstStyle>
            <a:defPPr>
              <a:defRPr lang="en-US"/>
            </a:defPPr>
            <a:lvl1pPr indent="0" defTabSz="957263" fontAlgn="base">
              <a:lnSpc>
                <a:spcPct val="100000"/>
              </a:lnSpc>
              <a:spcBef>
                <a:spcPts val="400"/>
              </a:spcBef>
              <a:spcAft>
                <a:spcPts val="0"/>
              </a:spcAft>
              <a:buFont typeface="Arial" charset="0"/>
              <a:defRPr sz="1400">
                <a:solidFill>
                  <a:schemeClr val="tx2"/>
                </a:solidFill>
              </a:defRPr>
            </a:lvl1pPr>
            <a:lvl2pPr marL="114300" lvl="1" indent="-114300" defTabSz="957263" fontAlgn="base">
              <a:lnSpc>
                <a:spcPct val="100000"/>
              </a:lnSpc>
              <a:spcBef>
                <a:spcPts val="600"/>
              </a:spcBef>
              <a:spcAft>
                <a:spcPts val="0"/>
              </a:spcAft>
              <a:buSzPct val="100000"/>
              <a:buFont typeface="Arial"/>
              <a:buChar char="•"/>
              <a:defRPr sz="1000">
                <a:solidFill>
                  <a:schemeClr val="bg1"/>
                </a:solidFill>
                <a:ea typeface="+mj-ea"/>
                <a:cs typeface="+mj-cs"/>
              </a:defRPr>
            </a:lvl2pPr>
            <a:lvl3pPr marL="254000" lvl="2" indent="-114300" defTabSz="957263" fontAlgn="base">
              <a:lnSpc>
                <a:spcPct val="100000"/>
              </a:lnSpc>
              <a:spcBef>
                <a:spcPts val="600"/>
              </a:spcBef>
              <a:spcAft>
                <a:spcPts val="0"/>
              </a:spcAft>
              <a:buSzPct val="100000"/>
              <a:buFont typeface="Arial"/>
              <a:buChar char="−"/>
              <a:defRPr sz="1000">
                <a:solidFill>
                  <a:schemeClr val="bg1"/>
                </a:solidFill>
                <a:ea typeface="+mj-ea"/>
                <a:cs typeface="+mj-cs"/>
              </a:defRPr>
            </a:lvl3pPr>
            <a:lvl4pPr marL="540000" indent="-180000" defTabSz="957263" fontAlgn="base">
              <a:lnSpc>
                <a:spcPct val="100000"/>
              </a:lnSpc>
              <a:spcBef>
                <a:spcPts val="400"/>
              </a:spcBef>
              <a:spcAft>
                <a:spcPts val="0"/>
              </a:spcAft>
              <a:buFont typeface="Arial" charset="0"/>
              <a:buChar char="•"/>
              <a:defRPr sz="1200">
                <a:solidFill>
                  <a:schemeClr val="tx2"/>
                </a:solidFill>
                <a:ea typeface="+mj-ea"/>
                <a:cs typeface="+mj-cs"/>
              </a:defRPr>
            </a:lvl4pPr>
            <a:lvl5pPr marL="720000" indent="-179388" defTabSz="957263" fontAlgn="base">
              <a:lnSpc>
                <a:spcPct val="100000"/>
              </a:lnSpc>
              <a:spcBef>
                <a:spcPts val="400"/>
              </a:spcBef>
              <a:spcAft>
                <a:spcPts val="0"/>
              </a:spcAft>
              <a:buFont typeface="Arial" charset="0"/>
              <a:buChar char="‒"/>
              <a:defRPr sz="1200">
                <a:solidFill>
                  <a:schemeClr val="tx2"/>
                </a:solidFill>
                <a:ea typeface="+mj-ea"/>
                <a:cs typeface="+mj-cs"/>
              </a:defRPr>
            </a:lvl5pPr>
            <a:lvl6pPr marL="900000" indent="-180000" defTabSz="859512">
              <a:lnSpc>
                <a:spcPct val="100000"/>
              </a:lnSpc>
              <a:spcBef>
                <a:spcPts val="400"/>
              </a:spcBef>
              <a:spcAft>
                <a:spcPts val="0"/>
              </a:spcAft>
              <a:buFont typeface="Arial" pitchFamily="34" charset="0"/>
              <a:buChar char="•"/>
              <a:defRPr sz="1200" baseline="0">
                <a:solidFill>
                  <a:schemeClr val="accent1"/>
                </a:solidFill>
              </a:defRPr>
            </a:lvl6pPr>
            <a:lvl7pPr marL="1080000" indent="-180000" defTabSz="859512">
              <a:lnSpc>
                <a:spcPct val="100000"/>
              </a:lnSpc>
              <a:spcBef>
                <a:spcPts val="400"/>
              </a:spcBef>
              <a:spcAft>
                <a:spcPts val="0"/>
              </a:spcAft>
              <a:buFont typeface="Arial" pitchFamily="34" charset="0"/>
              <a:buChar char="‒"/>
              <a:defRPr sz="1200">
                <a:solidFill>
                  <a:schemeClr val="accent1"/>
                </a:solidFill>
              </a:defRPr>
            </a:lvl7pPr>
            <a:lvl8pPr marL="1260000" indent="-180000" defTabSz="859512">
              <a:lnSpc>
                <a:spcPct val="100000"/>
              </a:lnSpc>
              <a:spcBef>
                <a:spcPts val="400"/>
              </a:spcBef>
              <a:spcAft>
                <a:spcPts val="0"/>
              </a:spcAft>
              <a:buFont typeface="Arial" pitchFamily="34" charset="0"/>
              <a:buChar char="•"/>
              <a:defRPr sz="1200">
                <a:solidFill>
                  <a:schemeClr val="accent1"/>
                </a:solidFill>
              </a:defRPr>
            </a:lvl8pPr>
            <a:lvl9pPr marL="1440000" indent="-180000" defTabSz="859512">
              <a:lnSpc>
                <a:spcPct val="100000"/>
              </a:lnSpc>
              <a:spcBef>
                <a:spcPts val="400"/>
              </a:spcBef>
              <a:spcAft>
                <a:spcPts val="0"/>
              </a:spcAft>
              <a:buFont typeface="Arial" pitchFamily="34" charset="0"/>
              <a:buChar char="‒"/>
              <a:defRPr sz="1200">
                <a:solidFill>
                  <a:schemeClr val="accent1"/>
                </a:solidFill>
              </a:defRPr>
            </a:lvl9pPr>
          </a:lstStyle>
          <a:p>
            <a:pPr marL="0" lvl="1" indent="0" algn="just">
              <a:buNone/>
            </a:pPr>
            <a:r>
              <a:rPr lang="es-ES" b="1" u="sng" dirty="0">
                <a:latin typeface="Montserrat" panose="00000500000000000000" pitchFamily="2" charset="0"/>
                <a:ea typeface="Open Sans" panose="020B0606030504020204" pitchFamily="34" charset="0"/>
                <a:cs typeface="Open Sans" panose="020B0606030504020204" pitchFamily="34" charset="0"/>
              </a:rPr>
              <a:t>A tener en cuenta Proyecto de Ley de fomento del ecosistema de las empresas emergentes:</a:t>
            </a:r>
          </a:p>
          <a:p>
            <a:pPr marL="0" lvl="1" indent="0" algn="just">
              <a:buNone/>
            </a:pPr>
            <a:endParaRPr lang="es-ES" b="1" u="sng" dirty="0">
              <a:latin typeface="Montserrat" panose="00000500000000000000" pitchFamily="2" charset="0"/>
              <a:ea typeface="Open Sans" panose="020B0606030504020204" pitchFamily="34" charset="0"/>
              <a:cs typeface="Open Sans" panose="020B0606030504020204" pitchFamily="34" charset="0"/>
            </a:endParaRPr>
          </a:p>
          <a:p>
            <a:pPr lvl="1" algn="just">
              <a:buFont typeface="Wingdings" panose="05000000000000000000" pitchFamily="2" charset="2"/>
              <a:buChar char="v"/>
            </a:pPr>
            <a:r>
              <a:rPr lang="es-ES" dirty="0">
                <a:latin typeface="Montserrat" panose="00000500000000000000" pitchFamily="2" charset="0"/>
                <a:ea typeface="Open Sans" panose="020B0606030504020204" pitchFamily="34" charset="0"/>
                <a:cs typeface="Open Sans" panose="020B0606030504020204" pitchFamily="34" charset="0"/>
              </a:rPr>
              <a:t>Reducción del tipo impositivo del IS </a:t>
            </a:r>
            <a:r>
              <a:rPr lang="es-ES" b="1" dirty="0">
                <a:latin typeface="Montserrat" panose="00000500000000000000" pitchFamily="2" charset="0"/>
                <a:ea typeface="Open Sans" panose="020B0606030504020204" pitchFamily="34" charset="0"/>
                <a:cs typeface="Open Sans" panose="020B0606030504020204" pitchFamily="34" charset="0"/>
              </a:rPr>
              <a:t>del 25% al 15% </a:t>
            </a:r>
            <a:r>
              <a:rPr lang="es-ES" dirty="0">
                <a:latin typeface="Montserrat" panose="00000500000000000000" pitchFamily="2" charset="0"/>
                <a:ea typeface="Open Sans" panose="020B0606030504020204" pitchFamily="34" charset="0"/>
                <a:cs typeface="Open Sans" panose="020B0606030504020204" pitchFamily="34" charset="0"/>
              </a:rPr>
              <a:t>en los 3 ejercicios impositivos siguientes a la primera obtención de la base imponible positiva.</a:t>
            </a:r>
          </a:p>
          <a:p>
            <a:pPr lvl="1" algn="just">
              <a:buFont typeface="Wingdings" panose="05000000000000000000" pitchFamily="2" charset="2"/>
              <a:buChar char="v"/>
            </a:pPr>
            <a:endParaRPr lang="es-ES" b="1" u="sng" dirty="0">
              <a:latin typeface="Montserrat" panose="00000500000000000000" pitchFamily="2" charset="0"/>
              <a:ea typeface="Open Sans" panose="020B0606030504020204" pitchFamily="34" charset="0"/>
              <a:cs typeface="Open Sans" panose="020B0606030504020204" pitchFamily="34" charset="0"/>
            </a:endParaRPr>
          </a:p>
          <a:p>
            <a:pPr lvl="1" algn="just">
              <a:buFont typeface="Wingdings" panose="05000000000000000000" pitchFamily="2" charset="2"/>
              <a:buChar char="v"/>
            </a:pPr>
            <a:r>
              <a:rPr lang="es-ES" b="1" dirty="0">
                <a:latin typeface="Montserrat" panose="00000500000000000000" pitchFamily="2" charset="0"/>
                <a:ea typeface="Open Sans" panose="020B0606030504020204" pitchFamily="34" charset="0"/>
                <a:cs typeface="Open Sans" panose="020B0606030504020204" pitchFamily="34" charset="0"/>
              </a:rPr>
              <a:t>Aplazamiento</a:t>
            </a:r>
            <a:r>
              <a:rPr lang="es-ES" dirty="0">
                <a:latin typeface="Montserrat" panose="00000500000000000000" pitchFamily="2" charset="0"/>
                <a:ea typeface="Open Sans" panose="020B0606030504020204" pitchFamily="34" charset="0"/>
                <a:cs typeface="Open Sans" panose="020B0606030504020204" pitchFamily="34" charset="0"/>
              </a:rPr>
              <a:t> del Impuesto sobre Sociedades en los </a:t>
            </a:r>
            <a:r>
              <a:rPr lang="es-ES" b="1" dirty="0">
                <a:latin typeface="Montserrat" panose="00000500000000000000" pitchFamily="2" charset="0"/>
                <a:ea typeface="Open Sans" panose="020B0606030504020204" pitchFamily="34" charset="0"/>
                <a:cs typeface="Open Sans" panose="020B0606030504020204" pitchFamily="34" charset="0"/>
              </a:rPr>
              <a:t>2 ejercicios siguientes </a:t>
            </a:r>
            <a:r>
              <a:rPr lang="es-ES" dirty="0">
                <a:latin typeface="Montserrat" panose="00000500000000000000" pitchFamily="2" charset="0"/>
                <a:ea typeface="Open Sans" panose="020B0606030504020204" pitchFamily="34" charset="0"/>
                <a:cs typeface="Open Sans" panose="020B0606030504020204" pitchFamily="34" charset="0"/>
              </a:rPr>
              <a:t>a la obtención de </a:t>
            </a:r>
            <a:r>
              <a:rPr lang="es-ES" b="1" dirty="0">
                <a:latin typeface="Montserrat" panose="00000500000000000000" pitchFamily="2" charset="0"/>
                <a:ea typeface="Open Sans" panose="020B0606030504020204" pitchFamily="34" charset="0"/>
                <a:cs typeface="Open Sans" panose="020B0606030504020204" pitchFamily="34" charset="0"/>
              </a:rPr>
              <a:t>base imponible positiva.</a:t>
            </a:r>
          </a:p>
          <a:p>
            <a:pPr marL="0" lvl="1" indent="0" algn="just">
              <a:buNone/>
            </a:pPr>
            <a:endParaRPr lang="es-ES" dirty="0">
              <a:latin typeface="Montserrat" panose="00000500000000000000" pitchFamily="2" charset="0"/>
              <a:ea typeface="Open Sans" panose="020B0606030504020204" pitchFamily="34" charset="0"/>
              <a:cs typeface="Open Sans" panose="020B0606030504020204" pitchFamily="34" charset="0"/>
            </a:endParaRPr>
          </a:p>
          <a:p>
            <a:pPr lvl="2" algn="just">
              <a:buFont typeface="Open Sans" panose="020B0606030504020204" pitchFamily="34" charset="0"/>
              <a:buChar char="-"/>
            </a:pPr>
            <a:endParaRPr lang="es-ES" dirty="0">
              <a:solidFill>
                <a:srgbClr val="92D050"/>
              </a:solidFill>
              <a:latin typeface="Montserrat" panose="00000500000000000000" pitchFamily="2" charset="0"/>
              <a:ea typeface="Open Sans" panose="020B0606030504020204" pitchFamily="34" charset="0"/>
              <a:cs typeface="Open Sans" panose="020B0606030504020204" pitchFamily="34" charset="0"/>
            </a:endParaRPr>
          </a:p>
          <a:p>
            <a:pPr marL="0" lvl="1" indent="0" algn="just">
              <a:buNone/>
            </a:pPr>
            <a:endParaRPr lang="es-ES" dirty="0">
              <a:latin typeface="Montserrat" panose="00000500000000000000" pitchFamily="2"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3648284525"/>
      </p:ext>
    </p:extLst>
  </p:cSld>
  <p:clrMapOvr>
    <a:overrideClrMapping bg1="lt1" tx1="dk1" bg2="lt2" tx2="dk2" accent1="accent1" accent2="accent2" accent3="accent3" accent4="accent4" accent5="accent5" accent6="accent6" hlink="hlink" folHlink="folHlink"/>
  </p:clrMapOvr>
  <p:transition>
    <p:fade/>
  </p:transition>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002060"/>
        </a:solidFill>
        <a:effectLst/>
      </p:bgPr>
    </p:bg>
    <p:spTree>
      <p:nvGrpSpPr>
        <p:cNvPr id="1" name=""/>
        <p:cNvGrpSpPr/>
        <p:nvPr/>
      </p:nvGrpSpPr>
      <p:grpSpPr>
        <a:xfrm>
          <a:off x="0" y="0"/>
          <a:ext cx="0" cy="0"/>
          <a:chOff x="0" y="0"/>
          <a:chExt cx="0" cy="0"/>
        </a:xfrm>
      </p:grpSpPr>
      <p:sp>
        <p:nvSpPr>
          <p:cNvPr id="12" name="Title 1">
            <a:extLst>
              <a:ext uri="{FF2B5EF4-FFF2-40B4-BE49-F238E27FC236}">
                <a16:creationId xmlns:a16="http://schemas.microsoft.com/office/drawing/2014/main" id="{5CEA7F10-3205-4767-B8EB-BF2714140211}"/>
              </a:ext>
            </a:extLst>
          </p:cNvPr>
          <p:cNvSpPr txBox="1">
            <a:spLocks/>
          </p:cNvSpPr>
          <p:nvPr/>
        </p:nvSpPr>
        <p:spPr bwMode="gray">
          <a:xfrm>
            <a:off x="722978" y="339006"/>
            <a:ext cx="9667931" cy="274249"/>
          </a:xfrm>
          <a:prstGeom prst="rect">
            <a:avLst/>
          </a:prstGeom>
        </p:spPr>
        <p:txBody>
          <a:bodyPr vert="horz" lIns="0" tIns="0" rIns="0" bIns="0" rtlCol="0" anchor="t" anchorCtr="0">
            <a:noAutofit/>
          </a:bodyPr>
          <a:lstStyle>
            <a:lvl1pPr algn="l" defTabSz="914400" rtl="0" eaLnBrk="1" latinLnBrk="0" hangingPunct="1">
              <a:spcBef>
                <a:spcPct val="0"/>
              </a:spcBef>
              <a:buNone/>
              <a:defRPr sz="2000" kern="1200">
                <a:solidFill>
                  <a:schemeClr val="tx1"/>
                </a:solidFill>
                <a:latin typeface="+mj-lt"/>
                <a:ea typeface="+mj-ea"/>
                <a:cs typeface="+mj-cs"/>
              </a:defRPr>
            </a:lvl1pPr>
          </a:lstStyle>
          <a:p>
            <a:pPr defTabSz="2166502"/>
            <a:r>
              <a:rPr lang="es-ES" b="1" dirty="0">
                <a:solidFill>
                  <a:srgbClr val="FFFF00"/>
                </a:solidFill>
                <a:latin typeface="Montserrat" panose="00000500000000000000" pitchFamily="2" charset="0"/>
                <a:ea typeface="Open Sans" panose="020B0606030504020204" pitchFamily="34" charset="0"/>
                <a:cs typeface="Open Sans" panose="020B0606030504020204" pitchFamily="34" charset="0"/>
              </a:rPr>
              <a:t>3) Tributación en el Impuesto sobre Sociedades (IS)</a:t>
            </a:r>
            <a:br>
              <a:rPr lang="es-ES" b="1" dirty="0">
                <a:solidFill>
                  <a:schemeClr val="bg1"/>
                </a:solidFill>
                <a:latin typeface="Open Sans" panose="020B0606030504020204" pitchFamily="34" charset="0"/>
                <a:ea typeface="Open Sans" panose="020B0606030504020204" pitchFamily="34" charset="0"/>
                <a:cs typeface="Open Sans" panose="020B0606030504020204" pitchFamily="34" charset="0"/>
              </a:rPr>
            </a:br>
            <a:endParaRPr lang="es-ES_tradnl" b="1" i="1"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7" name="Text Placeholder 5">
            <a:extLst>
              <a:ext uri="{FF2B5EF4-FFF2-40B4-BE49-F238E27FC236}">
                <a16:creationId xmlns:a16="http://schemas.microsoft.com/office/drawing/2014/main" id="{1F80E47C-C4AB-46D4-ACA6-06748687DA22}"/>
              </a:ext>
            </a:extLst>
          </p:cNvPr>
          <p:cNvSpPr txBox="1">
            <a:spLocks/>
          </p:cNvSpPr>
          <p:nvPr/>
        </p:nvSpPr>
        <p:spPr>
          <a:xfrm>
            <a:off x="723872" y="1049854"/>
            <a:ext cx="5095037" cy="2462213"/>
          </a:xfrm>
          <a:prstGeom prst="rect">
            <a:avLst/>
          </a:prstGeom>
          <a:noFill/>
        </p:spPr>
        <p:txBody>
          <a:bodyPr wrap="square" lIns="0" tIns="0" rIns="0" bIns="0">
            <a:spAutoFit/>
          </a:bodyPr>
          <a:lstStyle>
            <a:defPPr>
              <a:defRPr lang="en-US"/>
            </a:defPPr>
            <a:lvl1pPr indent="0" defTabSz="957263" fontAlgn="base">
              <a:lnSpc>
                <a:spcPct val="100000"/>
              </a:lnSpc>
              <a:spcBef>
                <a:spcPts val="400"/>
              </a:spcBef>
              <a:spcAft>
                <a:spcPts val="0"/>
              </a:spcAft>
              <a:buFont typeface="Arial" charset="0"/>
              <a:defRPr sz="1400">
                <a:solidFill>
                  <a:schemeClr val="tx2"/>
                </a:solidFill>
              </a:defRPr>
            </a:lvl1pPr>
            <a:lvl2pPr marL="114300" lvl="1" indent="-114300" defTabSz="957263" fontAlgn="base">
              <a:lnSpc>
                <a:spcPct val="100000"/>
              </a:lnSpc>
              <a:spcBef>
                <a:spcPts val="600"/>
              </a:spcBef>
              <a:spcAft>
                <a:spcPts val="0"/>
              </a:spcAft>
              <a:buSzPct val="100000"/>
              <a:buFont typeface="Arial"/>
              <a:buChar char="•"/>
              <a:defRPr sz="1000">
                <a:solidFill>
                  <a:schemeClr val="bg1"/>
                </a:solidFill>
                <a:ea typeface="+mj-ea"/>
                <a:cs typeface="+mj-cs"/>
              </a:defRPr>
            </a:lvl2pPr>
            <a:lvl3pPr marL="254000" lvl="2" indent="-114300" defTabSz="957263" fontAlgn="base">
              <a:lnSpc>
                <a:spcPct val="100000"/>
              </a:lnSpc>
              <a:spcBef>
                <a:spcPts val="600"/>
              </a:spcBef>
              <a:spcAft>
                <a:spcPts val="0"/>
              </a:spcAft>
              <a:buSzPct val="100000"/>
              <a:buFont typeface="Arial"/>
              <a:buChar char="−"/>
              <a:defRPr sz="1000">
                <a:solidFill>
                  <a:schemeClr val="bg1"/>
                </a:solidFill>
                <a:ea typeface="+mj-ea"/>
                <a:cs typeface="+mj-cs"/>
              </a:defRPr>
            </a:lvl3pPr>
            <a:lvl4pPr marL="540000" indent="-180000" defTabSz="957263" fontAlgn="base">
              <a:lnSpc>
                <a:spcPct val="100000"/>
              </a:lnSpc>
              <a:spcBef>
                <a:spcPts val="400"/>
              </a:spcBef>
              <a:spcAft>
                <a:spcPts val="0"/>
              </a:spcAft>
              <a:buFont typeface="Arial" charset="0"/>
              <a:buChar char="•"/>
              <a:defRPr sz="1200">
                <a:solidFill>
                  <a:schemeClr val="tx2"/>
                </a:solidFill>
                <a:ea typeface="+mj-ea"/>
                <a:cs typeface="+mj-cs"/>
              </a:defRPr>
            </a:lvl4pPr>
            <a:lvl5pPr marL="720000" indent="-179388" defTabSz="957263" fontAlgn="base">
              <a:lnSpc>
                <a:spcPct val="100000"/>
              </a:lnSpc>
              <a:spcBef>
                <a:spcPts val="400"/>
              </a:spcBef>
              <a:spcAft>
                <a:spcPts val="0"/>
              </a:spcAft>
              <a:buFont typeface="Arial" charset="0"/>
              <a:buChar char="‒"/>
              <a:defRPr sz="1200">
                <a:solidFill>
                  <a:schemeClr val="tx2"/>
                </a:solidFill>
                <a:ea typeface="+mj-ea"/>
                <a:cs typeface="+mj-cs"/>
              </a:defRPr>
            </a:lvl5pPr>
            <a:lvl6pPr marL="900000" indent="-180000" defTabSz="859512">
              <a:lnSpc>
                <a:spcPct val="100000"/>
              </a:lnSpc>
              <a:spcBef>
                <a:spcPts val="400"/>
              </a:spcBef>
              <a:spcAft>
                <a:spcPts val="0"/>
              </a:spcAft>
              <a:buFont typeface="Arial" pitchFamily="34" charset="0"/>
              <a:buChar char="•"/>
              <a:defRPr sz="1200" baseline="0">
                <a:solidFill>
                  <a:schemeClr val="accent1"/>
                </a:solidFill>
              </a:defRPr>
            </a:lvl6pPr>
            <a:lvl7pPr marL="1080000" indent="-180000" defTabSz="859512">
              <a:lnSpc>
                <a:spcPct val="100000"/>
              </a:lnSpc>
              <a:spcBef>
                <a:spcPts val="400"/>
              </a:spcBef>
              <a:spcAft>
                <a:spcPts val="0"/>
              </a:spcAft>
              <a:buFont typeface="Arial" pitchFamily="34" charset="0"/>
              <a:buChar char="‒"/>
              <a:defRPr sz="1200">
                <a:solidFill>
                  <a:schemeClr val="accent1"/>
                </a:solidFill>
              </a:defRPr>
            </a:lvl7pPr>
            <a:lvl8pPr marL="1260000" indent="-180000" defTabSz="859512">
              <a:lnSpc>
                <a:spcPct val="100000"/>
              </a:lnSpc>
              <a:spcBef>
                <a:spcPts val="400"/>
              </a:spcBef>
              <a:spcAft>
                <a:spcPts val="0"/>
              </a:spcAft>
              <a:buFont typeface="Arial" pitchFamily="34" charset="0"/>
              <a:buChar char="•"/>
              <a:defRPr sz="1200">
                <a:solidFill>
                  <a:schemeClr val="accent1"/>
                </a:solidFill>
              </a:defRPr>
            </a:lvl8pPr>
            <a:lvl9pPr marL="1440000" indent="-180000" defTabSz="859512">
              <a:lnSpc>
                <a:spcPct val="100000"/>
              </a:lnSpc>
              <a:spcBef>
                <a:spcPts val="400"/>
              </a:spcBef>
              <a:spcAft>
                <a:spcPts val="0"/>
              </a:spcAft>
              <a:buFont typeface="Arial" pitchFamily="34" charset="0"/>
              <a:buChar char="‒"/>
              <a:defRPr sz="1200">
                <a:solidFill>
                  <a:schemeClr val="accent1"/>
                </a:solidFill>
              </a:defRPr>
            </a:lvl9pPr>
          </a:lstStyle>
          <a:p>
            <a:pPr marL="228600" lvl="1" indent="-228600" algn="just">
              <a:buAutoNum type="arabicParenR"/>
            </a:pPr>
            <a:r>
              <a:rPr lang="es-ES" b="1" u="sng" dirty="0">
                <a:latin typeface="Montserrat" panose="00000500000000000000" pitchFamily="2" charset="0"/>
                <a:ea typeface="Open Sans" panose="020B0606030504020204" pitchFamily="34" charset="0"/>
                <a:cs typeface="Open Sans" panose="020B0606030504020204" pitchFamily="34" charset="0"/>
              </a:rPr>
              <a:t>Libertad de amortización de inversiones con creación de empleo:</a:t>
            </a:r>
          </a:p>
          <a:p>
            <a:pPr lvl="1" algn="just">
              <a:buFont typeface="Wingdings" panose="05000000000000000000" pitchFamily="2" charset="2"/>
              <a:buChar char="v"/>
            </a:pPr>
            <a:r>
              <a:rPr lang="es-ES" dirty="0">
                <a:latin typeface="Montserrat" panose="00000500000000000000" pitchFamily="2" charset="0"/>
                <a:ea typeface="Open Sans" panose="020B0606030504020204" pitchFamily="34" charset="0"/>
                <a:cs typeface="Open Sans" panose="020B0606030504020204" pitchFamily="34" charset="0"/>
              </a:rPr>
              <a:t>Incentivo para ERD.</a:t>
            </a:r>
          </a:p>
          <a:p>
            <a:pPr lvl="1" algn="just">
              <a:buFont typeface="Wingdings" panose="05000000000000000000" pitchFamily="2" charset="2"/>
              <a:buChar char="v"/>
            </a:pPr>
            <a:r>
              <a:rPr lang="es-ES" dirty="0">
                <a:latin typeface="Montserrat" panose="00000500000000000000" pitchFamily="2" charset="0"/>
                <a:ea typeface="Open Sans" panose="020B0606030504020204" pitchFamily="34" charset="0"/>
                <a:cs typeface="Open Sans" panose="020B0606030504020204" pitchFamily="34" charset="0"/>
              </a:rPr>
              <a:t>Aplica sobre inversiones en elementos nuevos del inmovilizado material e inversiones inmobiliarias.</a:t>
            </a:r>
          </a:p>
          <a:p>
            <a:pPr lvl="1" algn="just">
              <a:buFont typeface="Wingdings" panose="05000000000000000000" pitchFamily="2" charset="2"/>
              <a:buChar char="v"/>
            </a:pPr>
            <a:r>
              <a:rPr lang="es-ES" dirty="0">
                <a:latin typeface="Montserrat" panose="00000500000000000000" pitchFamily="2" charset="0"/>
                <a:ea typeface="Open Sans" panose="020B0606030504020204" pitchFamily="34" charset="0"/>
                <a:cs typeface="Open Sans" panose="020B0606030504020204" pitchFamily="34" charset="0"/>
              </a:rPr>
              <a:t>Requisito sustancial: la plantilla media debe incrementar en los 24 meses siguientes al inicio del periodo impositivo de entrada en funcionamiento del elemento, respecto de los 12 meses previo a dicho periodo (mantenimiento durante 24 meses).</a:t>
            </a:r>
          </a:p>
          <a:p>
            <a:pPr lvl="1" algn="just">
              <a:buFont typeface="Wingdings" panose="05000000000000000000" pitchFamily="2" charset="2"/>
              <a:buChar char="v"/>
            </a:pPr>
            <a:r>
              <a:rPr lang="es-ES" dirty="0">
                <a:latin typeface="Montserrat" panose="00000500000000000000" pitchFamily="2" charset="0"/>
                <a:ea typeface="Open Sans" panose="020B0606030504020204" pitchFamily="34" charset="0"/>
                <a:cs typeface="Open Sans" panose="020B0606030504020204" pitchFamily="34" charset="0"/>
              </a:rPr>
              <a:t>Límite: la cuantía máxima a la que resulta de aplicación es el importe que resulte del </a:t>
            </a:r>
            <a:r>
              <a:rPr lang="es-ES" dirty="0">
                <a:latin typeface="Montserrat" panose="00000500000000000000" pitchFamily="2" charset="0"/>
                <a:ea typeface="Open Sans" panose="020B0606030504020204" pitchFamily="34" charset="0"/>
                <a:cs typeface="Open Sans" panose="020B0606030504020204" pitchFamily="34" charset="0"/>
                <a:sym typeface="Wingdings" panose="05000000000000000000" pitchFamily="2" charset="2"/>
              </a:rPr>
              <a:t>increm</a:t>
            </a:r>
            <a:r>
              <a:rPr lang="es-ES" dirty="0">
                <a:latin typeface="Montserrat" panose="00000500000000000000" pitchFamily="2" charset="0"/>
                <a:ea typeface="Open Sans" panose="020B0606030504020204" pitchFamily="34" charset="0"/>
                <a:cs typeface="Open Sans" panose="020B0606030504020204" pitchFamily="34" charset="0"/>
              </a:rPr>
              <a:t>ento plantilla x 120.000 euros. </a:t>
            </a:r>
          </a:p>
          <a:p>
            <a:pPr lvl="1" algn="just">
              <a:buFont typeface="Wingdings" panose="05000000000000000000" pitchFamily="2" charset="2"/>
              <a:buChar char="v"/>
            </a:pPr>
            <a:r>
              <a:rPr lang="es-ES" dirty="0">
                <a:latin typeface="Montserrat" panose="00000500000000000000" pitchFamily="2" charset="0"/>
                <a:ea typeface="Open Sans" panose="020B0606030504020204" pitchFamily="34" charset="0"/>
                <a:cs typeface="Open Sans" panose="020B0606030504020204" pitchFamily="34" charset="0"/>
              </a:rPr>
              <a:t>Incumplimiento del incremento de plantilla </a:t>
            </a:r>
            <a:r>
              <a:rPr lang="es-ES" dirty="0">
                <a:latin typeface="Montserrat" panose="00000500000000000000" pitchFamily="2" charset="0"/>
                <a:ea typeface="Open Sans" panose="020B0606030504020204" pitchFamily="34" charset="0"/>
                <a:cs typeface="Open Sans" panose="020B0606030504020204" pitchFamily="34" charset="0"/>
                <a:sym typeface="Wingdings" panose="05000000000000000000" pitchFamily="2" charset="2"/>
              </a:rPr>
              <a:t> </a:t>
            </a:r>
            <a:r>
              <a:rPr lang="es-ES" dirty="0">
                <a:latin typeface="Montserrat" panose="00000500000000000000" pitchFamily="2" charset="0"/>
                <a:ea typeface="Open Sans" panose="020B0606030504020204" pitchFamily="34" charset="0"/>
                <a:cs typeface="Open Sans" panose="020B0606030504020204" pitchFamily="34" charset="0"/>
              </a:rPr>
              <a:t>Regularización sobre cuota (sin posibilidad de compensación con BINs). </a:t>
            </a:r>
          </a:p>
          <a:p>
            <a:pPr marL="139700" lvl="2" indent="0" algn="just">
              <a:buNone/>
            </a:pPr>
            <a:endParaRPr lang="es-ES" b="1" u="sng" dirty="0">
              <a:latin typeface="Montserrat" panose="00000500000000000000" pitchFamily="2" charset="0"/>
              <a:ea typeface="Open Sans" panose="020B0606030504020204" pitchFamily="34" charset="0"/>
              <a:cs typeface="Open Sans" panose="020B0606030504020204" pitchFamily="34" charset="0"/>
            </a:endParaRPr>
          </a:p>
        </p:txBody>
      </p:sp>
      <p:sp>
        <p:nvSpPr>
          <p:cNvPr id="8" name="Text Placeholder 5">
            <a:extLst>
              <a:ext uri="{FF2B5EF4-FFF2-40B4-BE49-F238E27FC236}">
                <a16:creationId xmlns:a16="http://schemas.microsoft.com/office/drawing/2014/main" id="{F9E0167B-B376-414B-A8F5-7ADDD28D16F4}"/>
              </a:ext>
            </a:extLst>
          </p:cNvPr>
          <p:cNvSpPr txBox="1">
            <a:spLocks/>
          </p:cNvSpPr>
          <p:nvPr/>
        </p:nvSpPr>
        <p:spPr>
          <a:xfrm>
            <a:off x="722978" y="3947824"/>
            <a:ext cx="5095037" cy="1692771"/>
          </a:xfrm>
          <a:prstGeom prst="rect">
            <a:avLst/>
          </a:prstGeom>
          <a:noFill/>
        </p:spPr>
        <p:txBody>
          <a:bodyPr wrap="square" lIns="0" tIns="0" rIns="0" bIns="0">
            <a:spAutoFit/>
          </a:bodyPr>
          <a:lstStyle>
            <a:defPPr>
              <a:defRPr lang="en-US"/>
            </a:defPPr>
            <a:lvl1pPr indent="0" defTabSz="957263" fontAlgn="base">
              <a:lnSpc>
                <a:spcPct val="100000"/>
              </a:lnSpc>
              <a:spcBef>
                <a:spcPts val="400"/>
              </a:spcBef>
              <a:spcAft>
                <a:spcPts val="0"/>
              </a:spcAft>
              <a:buFont typeface="Arial" charset="0"/>
              <a:defRPr sz="1400">
                <a:solidFill>
                  <a:schemeClr val="tx2"/>
                </a:solidFill>
              </a:defRPr>
            </a:lvl1pPr>
            <a:lvl2pPr marL="114300" lvl="1" indent="-114300" defTabSz="957263" fontAlgn="base">
              <a:lnSpc>
                <a:spcPct val="100000"/>
              </a:lnSpc>
              <a:spcBef>
                <a:spcPts val="600"/>
              </a:spcBef>
              <a:spcAft>
                <a:spcPts val="0"/>
              </a:spcAft>
              <a:buSzPct val="100000"/>
              <a:buFont typeface="Arial"/>
              <a:buChar char="•"/>
              <a:defRPr sz="1000">
                <a:solidFill>
                  <a:schemeClr val="bg1"/>
                </a:solidFill>
                <a:ea typeface="+mj-ea"/>
                <a:cs typeface="+mj-cs"/>
              </a:defRPr>
            </a:lvl2pPr>
            <a:lvl3pPr marL="254000" lvl="2" indent="-114300" defTabSz="957263" fontAlgn="base">
              <a:lnSpc>
                <a:spcPct val="100000"/>
              </a:lnSpc>
              <a:spcBef>
                <a:spcPts val="600"/>
              </a:spcBef>
              <a:spcAft>
                <a:spcPts val="0"/>
              </a:spcAft>
              <a:buSzPct val="100000"/>
              <a:buFont typeface="Arial"/>
              <a:buChar char="−"/>
              <a:defRPr sz="1000">
                <a:solidFill>
                  <a:schemeClr val="bg1"/>
                </a:solidFill>
                <a:ea typeface="+mj-ea"/>
                <a:cs typeface="+mj-cs"/>
              </a:defRPr>
            </a:lvl3pPr>
            <a:lvl4pPr marL="540000" indent="-180000" defTabSz="957263" fontAlgn="base">
              <a:lnSpc>
                <a:spcPct val="100000"/>
              </a:lnSpc>
              <a:spcBef>
                <a:spcPts val="400"/>
              </a:spcBef>
              <a:spcAft>
                <a:spcPts val="0"/>
              </a:spcAft>
              <a:buFont typeface="Arial" charset="0"/>
              <a:buChar char="•"/>
              <a:defRPr sz="1200">
                <a:solidFill>
                  <a:schemeClr val="tx2"/>
                </a:solidFill>
                <a:ea typeface="+mj-ea"/>
                <a:cs typeface="+mj-cs"/>
              </a:defRPr>
            </a:lvl4pPr>
            <a:lvl5pPr marL="720000" indent="-179388" defTabSz="957263" fontAlgn="base">
              <a:lnSpc>
                <a:spcPct val="100000"/>
              </a:lnSpc>
              <a:spcBef>
                <a:spcPts val="400"/>
              </a:spcBef>
              <a:spcAft>
                <a:spcPts val="0"/>
              </a:spcAft>
              <a:buFont typeface="Arial" charset="0"/>
              <a:buChar char="‒"/>
              <a:defRPr sz="1200">
                <a:solidFill>
                  <a:schemeClr val="tx2"/>
                </a:solidFill>
                <a:ea typeface="+mj-ea"/>
                <a:cs typeface="+mj-cs"/>
              </a:defRPr>
            </a:lvl5pPr>
            <a:lvl6pPr marL="900000" indent="-180000" defTabSz="859512">
              <a:lnSpc>
                <a:spcPct val="100000"/>
              </a:lnSpc>
              <a:spcBef>
                <a:spcPts val="400"/>
              </a:spcBef>
              <a:spcAft>
                <a:spcPts val="0"/>
              </a:spcAft>
              <a:buFont typeface="Arial" pitchFamily="34" charset="0"/>
              <a:buChar char="•"/>
              <a:defRPr sz="1200" baseline="0">
                <a:solidFill>
                  <a:schemeClr val="accent1"/>
                </a:solidFill>
              </a:defRPr>
            </a:lvl6pPr>
            <a:lvl7pPr marL="1080000" indent="-180000" defTabSz="859512">
              <a:lnSpc>
                <a:spcPct val="100000"/>
              </a:lnSpc>
              <a:spcBef>
                <a:spcPts val="400"/>
              </a:spcBef>
              <a:spcAft>
                <a:spcPts val="0"/>
              </a:spcAft>
              <a:buFont typeface="Arial" pitchFamily="34" charset="0"/>
              <a:buChar char="‒"/>
              <a:defRPr sz="1200">
                <a:solidFill>
                  <a:schemeClr val="accent1"/>
                </a:solidFill>
              </a:defRPr>
            </a:lvl7pPr>
            <a:lvl8pPr marL="1260000" indent="-180000" defTabSz="859512">
              <a:lnSpc>
                <a:spcPct val="100000"/>
              </a:lnSpc>
              <a:spcBef>
                <a:spcPts val="400"/>
              </a:spcBef>
              <a:spcAft>
                <a:spcPts val="0"/>
              </a:spcAft>
              <a:buFont typeface="Arial" pitchFamily="34" charset="0"/>
              <a:buChar char="•"/>
              <a:defRPr sz="1200">
                <a:solidFill>
                  <a:schemeClr val="accent1"/>
                </a:solidFill>
              </a:defRPr>
            </a:lvl8pPr>
            <a:lvl9pPr marL="1440000" indent="-180000" defTabSz="859512">
              <a:lnSpc>
                <a:spcPct val="100000"/>
              </a:lnSpc>
              <a:spcBef>
                <a:spcPts val="400"/>
              </a:spcBef>
              <a:spcAft>
                <a:spcPts val="0"/>
              </a:spcAft>
              <a:buFont typeface="Arial" pitchFamily="34" charset="0"/>
              <a:buChar char="‒"/>
              <a:defRPr sz="1200">
                <a:solidFill>
                  <a:schemeClr val="accent1"/>
                </a:solidFill>
              </a:defRPr>
            </a:lvl9pPr>
          </a:lstStyle>
          <a:p>
            <a:pPr marL="0" lvl="1" indent="0" algn="just">
              <a:buNone/>
            </a:pPr>
            <a:r>
              <a:rPr lang="es-ES" b="1" u="sng" dirty="0">
                <a:latin typeface="Montserrat" panose="00000500000000000000" pitchFamily="2" charset="0"/>
                <a:ea typeface="Open Sans" panose="020B0606030504020204" pitchFamily="34" charset="0"/>
                <a:cs typeface="Open Sans" panose="020B0606030504020204" pitchFamily="34" charset="0"/>
              </a:rPr>
              <a:t>2) Libertad de amortización de bienes de escaso valor:</a:t>
            </a:r>
          </a:p>
          <a:p>
            <a:pPr lvl="1" algn="just">
              <a:buFont typeface="Wingdings" panose="05000000000000000000" pitchFamily="2" charset="2"/>
              <a:buChar char="v"/>
            </a:pPr>
            <a:r>
              <a:rPr lang="es-ES" dirty="0">
                <a:latin typeface="Montserrat" panose="00000500000000000000" pitchFamily="2" charset="0"/>
                <a:ea typeface="Open Sans" panose="020B0606030504020204" pitchFamily="34" charset="0"/>
                <a:cs typeface="Open Sans" panose="020B0606030504020204" pitchFamily="34" charset="0"/>
              </a:rPr>
              <a:t>Incentivo aplicable a cualquier tipo de entidad, no solo ERD. </a:t>
            </a:r>
          </a:p>
          <a:p>
            <a:pPr lvl="1" algn="just">
              <a:buFont typeface="Wingdings" panose="05000000000000000000" pitchFamily="2" charset="2"/>
              <a:buChar char="v"/>
            </a:pPr>
            <a:r>
              <a:rPr lang="es-ES" dirty="0">
                <a:latin typeface="Montserrat" panose="00000500000000000000" pitchFamily="2" charset="0"/>
                <a:ea typeface="Open Sans" panose="020B0606030504020204" pitchFamily="34" charset="0"/>
                <a:cs typeface="Open Sans" panose="020B0606030504020204" pitchFamily="34" charset="0"/>
              </a:rPr>
              <a:t>Aplica sobre inversiones en elementos nuevos del inmovilizado material, </a:t>
            </a:r>
          </a:p>
          <a:p>
            <a:pPr lvl="1" algn="just">
              <a:buFont typeface="Wingdings" panose="05000000000000000000" pitchFamily="2" charset="2"/>
              <a:buChar char="v"/>
            </a:pPr>
            <a:r>
              <a:rPr lang="es-ES" dirty="0">
                <a:latin typeface="Montserrat" panose="00000500000000000000" pitchFamily="2" charset="0"/>
                <a:ea typeface="Open Sans" panose="020B0606030504020204" pitchFamily="34" charset="0"/>
                <a:cs typeface="Open Sans" panose="020B0606030504020204" pitchFamily="34" charset="0"/>
              </a:rPr>
              <a:t>Precio de adquisición que no exceda de 300 euros. </a:t>
            </a:r>
          </a:p>
          <a:p>
            <a:pPr lvl="1" algn="just">
              <a:buFont typeface="Wingdings" panose="05000000000000000000" pitchFamily="2" charset="2"/>
              <a:buChar char="v"/>
            </a:pPr>
            <a:r>
              <a:rPr lang="es-ES" dirty="0">
                <a:latin typeface="Montserrat" panose="00000500000000000000" pitchFamily="2" charset="0"/>
                <a:ea typeface="Open Sans" panose="020B0606030504020204" pitchFamily="34" charset="0"/>
                <a:cs typeface="Open Sans" panose="020B0606030504020204" pitchFamily="34" charset="0"/>
              </a:rPr>
              <a:t>Límite de la libertad de amortización: 25.000 euros anuales, prorrateables para periodos de duración inferior al año. </a:t>
            </a:r>
          </a:p>
          <a:p>
            <a:pPr lvl="1" algn="just">
              <a:buFont typeface="Wingdings" panose="05000000000000000000" pitchFamily="2" charset="2"/>
              <a:buChar char="v"/>
            </a:pPr>
            <a:r>
              <a:rPr lang="es-ES" dirty="0">
                <a:latin typeface="Montserrat" panose="00000500000000000000" pitchFamily="2" charset="0"/>
                <a:ea typeface="Open Sans" panose="020B0606030504020204" pitchFamily="34" charset="0"/>
                <a:cs typeface="Open Sans" panose="020B0606030504020204" pitchFamily="34" charset="0"/>
              </a:rPr>
              <a:t>Compatible con otros beneficios fiscales.</a:t>
            </a:r>
          </a:p>
          <a:p>
            <a:pPr marL="139700" lvl="2" indent="0" algn="just">
              <a:buNone/>
            </a:pPr>
            <a:endParaRPr lang="es-ES" b="1" u="sng" dirty="0">
              <a:latin typeface="Montserrat" panose="00000500000000000000" pitchFamily="2" charset="0"/>
              <a:ea typeface="Open Sans" panose="020B0606030504020204" pitchFamily="34" charset="0"/>
              <a:cs typeface="Open Sans" panose="020B0606030504020204" pitchFamily="34" charset="0"/>
            </a:endParaRPr>
          </a:p>
        </p:txBody>
      </p:sp>
      <p:sp>
        <p:nvSpPr>
          <p:cNvPr id="9" name="Text Placeholder 5">
            <a:extLst>
              <a:ext uri="{FF2B5EF4-FFF2-40B4-BE49-F238E27FC236}">
                <a16:creationId xmlns:a16="http://schemas.microsoft.com/office/drawing/2014/main" id="{56912D80-E969-43AE-89E7-CDF29C7D3F98}"/>
              </a:ext>
            </a:extLst>
          </p:cNvPr>
          <p:cNvSpPr txBox="1">
            <a:spLocks/>
          </p:cNvSpPr>
          <p:nvPr/>
        </p:nvSpPr>
        <p:spPr>
          <a:xfrm>
            <a:off x="6279545" y="1044393"/>
            <a:ext cx="5095037" cy="1615827"/>
          </a:xfrm>
          <a:prstGeom prst="rect">
            <a:avLst/>
          </a:prstGeom>
          <a:noFill/>
        </p:spPr>
        <p:txBody>
          <a:bodyPr wrap="square" lIns="0" tIns="0" rIns="0" bIns="0">
            <a:spAutoFit/>
          </a:bodyPr>
          <a:lstStyle>
            <a:defPPr>
              <a:defRPr lang="en-US"/>
            </a:defPPr>
            <a:lvl1pPr indent="0" defTabSz="957263" fontAlgn="base">
              <a:lnSpc>
                <a:spcPct val="100000"/>
              </a:lnSpc>
              <a:spcBef>
                <a:spcPts val="400"/>
              </a:spcBef>
              <a:spcAft>
                <a:spcPts val="0"/>
              </a:spcAft>
              <a:buFont typeface="Arial" charset="0"/>
              <a:defRPr sz="1400">
                <a:solidFill>
                  <a:schemeClr val="tx2"/>
                </a:solidFill>
              </a:defRPr>
            </a:lvl1pPr>
            <a:lvl2pPr marL="114300" lvl="1" indent="-114300" defTabSz="957263" fontAlgn="base">
              <a:lnSpc>
                <a:spcPct val="100000"/>
              </a:lnSpc>
              <a:spcBef>
                <a:spcPts val="600"/>
              </a:spcBef>
              <a:spcAft>
                <a:spcPts val="0"/>
              </a:spcAft>
              <a:buSzPct val="100000"/>
              <a:buFont typeface="Arial"/>
              <a:buChar char="•"/>
              <a:defRPr sz="1000">
                <a:solidFill>
                  <a:schemeClr val="bg1"/>
                </a:solidFill>
                <a:ea typeface="+mj-ea"/>
                <a:cs typeface="+mj-cs"/>
              </a:defRPr>
            </a:lvl2pPr>
            <a:lvl3pPr marL="254000" lvl="2" indent="-114300" defTabSz="957263" fontAlgn="base">
              <a:lnSpc>
                <a:spcPct val="100000"/>
              </a:lnSpc>
              <a:spcBef>
                <a:spcPts val="600"/>
              </a:spcBef>
              <a:spcAft>
                <a:spcPts val="0"/>
              </a:spcAft>
              <a:buSzPct val="100000"/>
              <a:buFont typeface="Arial"/>
              <a:buChar char="−"/>
              <a:defRPr sz="1000">
                <a:solidFill>
                  <a:schemeClr val="bg1"/>
                </a:solidFill>
                <a:ea typeface="+mj-ea"/>
                <a:cs typeface="+mj-cs"/>
              </a:defRPr>
            </a:lvl3pPr>
            <a:lvl4pPr marL="540000" indent="-180000" defTabSz="957263" fontAlgn="base">
              <a:lnSpc>
                <a:spcPct val="100000"/>
              </a:lnSpc>
              <a:spcBef>
                <a:spcPts val="400"/>
              </a:spcBef>
              <a:spcAft>
                <a:spcPts val="0"/>
              </a:spcAft>
              <a:buFont typeface="Arial" charset="0"/>
              <a:buChar char="•"/>
              <a:defRPr sz="1200">
                <a:solidFill>
                  <a:schemeClr val="tx2"/>
                </a:solidFill>
                <a:ea typeface="+mj-ea"/>
                <a:cs typeface="+mj-cs"/>
              </a:defRPr>
            </a:lvl4pPr>
            <a:lvl5pPr marL="720000" indent="-179388" defTabSz="957263" fontAlgn="base">
              <a:lnSpc>
                <a:spcPct val="100000"/>
              </a:lnSpc>
              <a:spcBef>
                <a:spcPts val="400"/>
              </a:spcBef>
              <a:spcAft>
                <a:spcPts val="0"/>
              </a:spcAft>
              <a:buFont typeface="Arial" charset="0"/>
              <a:buChar char="‒"/>
              <a:defRPr sz="1200">
                <a:solidFill>
                  <a:schemeClr val="tx2"/>
                </a:solidFill>
                <a:ea typeface="+mj-ea"/>
                <a:cs typeface="+mj-cs"/>
              </a:defRPr>
            </a:lvl5pPr>
            <a:lvl6pPr marL="900000" indent="-180000" defTabSz="859512">
              <a:lnSpc>
                <a:spcPct val="100000"/>
              </a:lnSpc>
              <a:spcBef>
                <a:spcPts val="400"/>
              </a:spcBef>
              <a:spcAft>
                <a:spcPts val="0"/>
              </a:spcAft>
              <a:buFont typeface="Arial" pitchFamily="34" charset="0"/>
              <a:buChar char="•"/>
              <a:defRPr sz="1200" baseline="0">
                <a:solidFill>
                  <a:schemeClr val="accent1"/>
                </a:solidFill>
              </a:defRPr>
            </a:lvl6pPr>
            <a:lvl7pPr marL="1080000" indent="-180000" defTabSz="859512">
              <a:lnSpc>
                <a:spcPct val="100000"/>
              </a:lnSpc>
              <a:spcBef>
                <a:spcPts val="400"/>
              </a:spcBef>
              <a:spcAft>
                <a:spcPts val="0"/>
              </a:spcAft>
              <a:buFont typeface="Arial" pitchFamily="34" charset="0"/>
              <a:buChar char="‒"/>
              <a:defRPr sz="1200">
                <a:solidFill>
                  <a:schemeClr val="accent1"/>
                </a:solidFill>
              </a:defRPr>
            </a:lvl7pPr>
            <a:lvl8pPr marL="1260000" indent="-180000" defTabSz="859512">
              <a:lnSpc>
                <a:spcPct val="100000"/>
              </a:lnSpc>
              <a:spcBef>
                <a:spcPts val="400"/>
              </a:spcBef>
              <a:spcAft>
                <a:spcPts val="0"/>
              </a:spcAft>
              <a:buFont typeface="Arial" pitchFamily="34" charset="0"/>
              <a:buChar char="•"/>
              <a:defRPr sz="1200">
                <a:solidFill>
                  <a:schemeClr val="accent1"/>
                </a:solidFill>
              </a:defRPr>
            </a:lvl8pPr>
            <a:lvl9pPr marL="1440000" indent="-180000" defTabSz="859512">
              <a:lnSpc>
                <a:spcPct val="100000"/>
              </a:lnSpc>
              <a:spcBef>
                <a:spcPts val="400"/>
              </a:spcBef>
              <a:spcAft>
                <a:spcPts val="0"/>
              </a:spcAft>
              <a:buFont typeface="Arial" pitchFamily="34" charset="0"/>
              <a:buChar char="‒"/>
              <a:defRPr sz="1200">
                <a:solidFill>
                  <a:schemeClr val="accent1"/>
                </a:solidFill>
              </a:defRPr>
            </a:lvl9pPr>
          </a:lstStyle>
          <a:p>
            <a:pPr marL="0" lvl="1" indent="0" algn="just">
              <a:buNone/>
            </a:pPr>
            <a:r>
              <a:rPr lang="es-ES" b="1" u="sng" dirty="0">
                <a:latin typeface="Montserrat" panose="00000500000000000000" pitchFamily="2" charset="0"/>
                <a:ea typeface="Open Sans" panose="020B0606030504020204" pitchFamily="34" charset="0"/>
                <a:cs typeface="Open Sans" panose="020B0606030504020204" pitchFamily="34" charset="0"/>
              </a:rPr>
              <a:t>3) Amortización acelerada:</a:t>
            </a:r>
          </a:p>
          <a:p>
            <a:pPr lvl="1" algn="just">
              <a:buFont typeface="Wingdings" panose="05000000000000000000" pitchFamily="2" charset="2"/>
              <a:buChar char="v"/>
            </a:pPr>
            <a:r>
              <a:rPr lang="es-ES" dirty="0">
                <a:latin typeface="Montserrat" panose="00000500000000000000" pitchFamily="2" charset="0"/>
                <a:ea typeface="Open Sans" panose="020B0606030504020204" pitchFamily="34" charset="0"/>
                <a:cs typeface="Open Sans" panose="020B0606030504020204" pitchFamily="34" charset="0"/>
              </a:rPr>
              <a:t>Incentivo para ERD.</a:t>
            </a:r>
          </a:p>
          <a:p>
            <a:pPr lvl="1" algn="just">
              <a:buFont typeface="Wingdings" panose="05000000000000000000" pitchFamily="2" charset="2"/>
              <a:buChar char="v"/>
            </a:pPr>
            <a:r>
              <a:rPr lang="es-ES" dirty="0">
                <a:latin typeface="Montserrat" panose="00000500000000000000" pitchFamily="2" charset="0"/>
                <a:ea typeface="Open Sans" panose="020B0606030504020204" pitchFamily="34" charset="0"/>
                <a:cs typeface="Open Sans" panose="020B0606030504020204" pitchFamily="34" charset="0"/>
              </a:rPr>
              <a:t>Elementos nuevos del inmovilizado material, inversiones inmobiliarias e intangibles.</a:t>
            </a:r>
          </a:p>
          <a:p>
            <a:pPr lvl="1" algn="just">
              <a:buFont typeface="Wingdings" panose="05000000000000000000" pitchFamily="2" charset="2"/>
              <a:buChar char="v"/>
            </a:pPr>
            <a:r>
              <a:rPr lang="es-ES" dirty="0">
                <a:latin typeface="Montserrat" panose="00000500000000000000" pitchFamily="2" charset="0"/>
                <a:ea typeface="Open Sans" panose="020B0606030504020204" pitchFamily="34" charset="0"/>
                <a:cs typeface="Open Sans" panose="020B0606030504020204" pitchFamily="34" charset="0"/>
              </a:rPr>
              <a:t>Cumplimiento de los requisitos de ERD en el ejercicio en que se pusieron a disposición de la entidad. </a:t>
            </a:r>
          </a:p>
          <a:p>
            <a:pPr lvl="1" algn="just">
              <a:buFont typeface="Wingdings" panose="05000000000000000000" pitchFamily="2" charset="2"/>
              <a:buChar char="v"/>
            </a:pPr>
            <a:r>
              <a:rPr lang="es-ES" dirty="0">
                <a:latin typeface="Montserrat" panose="00000500000000000000" pitchFamily="2" charset="0"/>
                <a:ea typeface="Open Sans" panose="020B0606030504020204" pitchFamily="34" charset="0"/>
                <a:cs typeface="Open Sans" panose="020B0606030504020204" pitchFamily="34" charset="0"/>
              </a:rPr>
              <a:t>Aceleración: coeficiente máximo amortización lineal x 2.</a:t>
            </a:r>
          </a:p>
          <a:p>
            <a:pPr marL="139700" lvl="2" indent="0" algn="just">
              <a:buNone/>
            </a:pPr>
            <a:endParaRPr lang="es-ES" b="1" u="sng" dirty="0">
              <a:latin typeface="Montserrat" panose="00000500000000000000" pitchFamily="2" charset="0"/>
              <a:ea typeface="Open Sans" panose="020B0606030504020204" pitchFamily="34" charset="0"/>
              <a:cs typeface="Open Sans" panose="020B0606030504020204" pitchFamily="34" charset="0"/>
            </a:endParaRPr>
          </a:p>
        </p:txBody>
      </p:sp>
      <p:sp>
        <p:nvSpPr>
          <p:cNvPr id="10" name="Text Placeholder 5">
            <a:extLst>
              <a:ext uri="{FF2B5EF4-FFF2-40B4-BE49-F238E27FC236}">
                <a16:creationId xmlns:a16="http://schemas.microsoft.com/office/drawing/2014/main" id="{2AF94297-CEC0-4914-8EA6-448158FF9391}"/>
              </a:ext>
            </a:extLst>
          </p:cNvPr>
          <p:cNvSpPr txBox="1">
            <a:spLocks/>
          </p:cNvSpPr>
          <p:nvPr/>
        </p:nvSpPr>
        <p:spPr>
          <a:xfrm>
            <a:off x="6373987" y="3947824"/>
            <a:ext cx="5095037" cy="846386"/>
          </a:xfrm>
          <a:prstGeom prst="rect">
            <a:avLst/>
          </a:prstGeom>
          <a:noFill/>
        </p:spPr>
        <p:txBody>
          <a:bodyPr wrap="square" lIns="0" tIns="0" rIns="0" bIns="0">
            <a:spAutoFit/>
          </a:bodyPr>
          <a:lstStyle>
            <a:defPPr>
              <a:defRPr lang="en-US"/>
            </a:defPPr>
            <a:lvl1pPr indent="0" defTabSz="957263" fontAlgn="base">
              <a:lnSpc>
                <a:spcPct val="100000"/>
              </a:lnSpc>
              <a:spcBef>
                <a:spcPts val="400"/>
              </a:spcBef>
              <a:spcAft>
                <a:spcPts val="0"/>
              </a:spcAft>
              <a:buFont typeface="Arial" charset="0"/>
              <a:defRPr sz="1400">
                <a:solidFill>
                  <a:schemeClr val="tx2"/>
                </a:solidFill>
              </a:defRPr>
            </a:lvl1pPr>
            <a:lvl2pPr marL="114300" lvl="1" indent="-114300" defTabSz="957263" fontAlgn="base">
              <a:lnSpc>
                <a:spcPct val="100000"/>
              </a:lnSpc>
              <a:spcBef>
                <a:spcPts val="600"/>
              </a:spcBef>
              <a:spcAft>
                <a:spcPts val="0"/>
              </a:spcAft>
              <a:buSzPct val="100000"/>
              <a:buFont typeface="Arial"/>
              <a:buChar char="•"/>
              <a:defRPr sz="1000">
                <a:solidFill>
                  <a:schemeClr val="bg1"/>
                </a:solidFill>
                <a:ea typeface="+mj-ea"/>
                <a:cs typeface="+mj-cs"/>
              </a:defRPr>
            </a:lvl2pPr>
            <a:lvl3pPr marL="254000" lvl="2" indent="-114300" defTabSz="957263" fontAlgn="base">
              <a:lnSpc>
                <a:spcPct val="100000"/>
              </a:lnSpc>
              <a:spcBef>
                <a:spcPts val="600"/>
              </a:spcBef>
              <a:spcAft>
                <a:spcPts val="0"/>
              </a:spcAft>
              <a:buSzPct val="100000"/>
              <a:buFont typeface="Arial"/>
              <a:buChar char="−"/>
              <a:defRPr sz="1000">
                <a:solidFill>
                  <a:schemeClr val="bg1"/>
                </a:solidFill>
                <a:ea typeface="+mj-ea"/>
                <a:cs typeface="+mj-cs"/>
              </a:defRPr>
            </a:lvl3pPr>
            <a:lvl4pPr marL="540000" indent="-180000" defTabSz="957263" fontAlgn="base">
              <a:lnSpc>
                <a:spcPct val="100000"/>
              </a:lnSpc>
              <a:spcBef>
                <a:spcPts val="400"/>
              </a:spcBef>
              <a:spcAft>
                <a:spcPts val="0"/>
              </a:spcAft>
              <a:buFont typeface="Arial" charset="0"/>
              <a:buChar char="•"/>
              <a:defRPr sz="1200">
                <a:solidFill>
                  <a:schemeClr val="tx2"/>
                </a:solidFill>
                <a:ea typeface="+mj-ea"/>
                <a:cs typeface="+mj-cs"/>
              </a:defRPr>
            </a:lvl4pPr>
            <a:lvl5pPr marL="720000" indent="-179388" defTabSz="957263" fontAlgn="base">
              <a:lnSpc>
                <a:spcPct val="100000"/>
              </a:lnSpc>
              <a:spcBef>
                <a:spcPts val="400"/>
              </a:spcBef>
              <a:spcAft>
                <a:spcPts val="0"/>
              </a:spcAft>
              <a:buFont typeface="Arial" charset="0"/>
              <a:buChar char="‒"/>
              <a:defRPr sz="1200">
                <a:solidFill>
                  <a:schemeClr val="tx2"/>
                </a:solidFill>
                <a:ea typeface="+mj-ea"/>
                <a:cs typeface="+mj-cs"/>
              </a:defRPr>
            </a:lvl5pPr>
            <a:lvl6pPr marL="900000" indent="-180000" defTabSz="859512">
              <a:lnSpc>
                <a:spcPct val="100000"/>
              </a:lnSpc>
              <a:spcBef>
                <a:spcPts val="400"/>
              </a:spcBef>
              <a:spcAft>
                <a:spcPts val="0"/>
              </a:spcAft>
              <a:buFont typeface="Arial" pitchFamily="34" charset="0"/>
              <a:buChar char="•"/>
              <a:defRPr sz="1200" baseline="0">
                <a:solidFill>
                  <a:schemeClr val="accent1"/>
                </a:solidFill>
              </a:defRPr>
            </a:lvl6pPr>
            <a:lvl7pPr marL="1080000" indent="-180000" defTabSz="859512">
              <a:lnSpc>
                <a:spcPct val="100000"/>
              </a:lnSpc>
              <a:spcBef>
                <a:spcPts val="400"/>
              </a:spcBef>
              <a:spcAft>
                <a:spcPts val="0"/>
              </a:spcAft>
              <a:buFont typeface="Arial" pitchFamily="34" charset="0"/>
              <a:buChar char="‒"/>
              <a:defRPr sz="1200">
                <a:solidFill>
                  <a:schemeClr val="accent1"/>
                </a:solidFill>
              </a:defRPr>
            </a:lvl7pPr>
            <a:lvl8pPr marL="1260000" indent="-180000" defTabSz="859512">
              <a:lnSpc>
                <a:spcPct val="100000"/>
              </a:lnSpc>
              <a:spcBef>
                <a:spcPts val="400"/>
              </a:spcBef>
              <a:spcAft>
                <a:spcPts val="0"/>
              </a:spcAft>
              <a:buFont typeface="Arial" pitchFamily="34" charset="0"/>
              <a:buChar char="•"/>
              <a:defRPr sz="1200">
                <a:solidFill>
                  <a:schemeClr val="accent1"/>
                </a:solidFill>
              </a:defRPr>
            </a:lvl8pPr>
            <a:lvl9pPr marL="1440000" indent="-180000" defTabSz="859512">
              <a:lnSpc>
                <a:spcPct val="100000"/>
              </a:lnSpc>
              <a:spcBef>
                <a:spcPts val="400"/>
              </a:spcBef>
              <a:spcAft>
                <a:spcPts val="0"/>
              </a:spcAft>
              <a:buFont typeface="Arial" pitchFamily="34" charset="0"/>
              <a:buChar char="‒"/>
              <a:defRPr sz="1200">
                <a:solidFill>
                  <a:schemeClr val="accent1"/>
                </a:solidFill>
              </a:defRPr>
            </a:lvl9pPr>
          </a:lstStyle>
          <a:p>
            <a:pPr marL="0" lvl="1" indent="0" algn="just">
              <a:buNone/>
            </a:pPr>
            <a:r>
              <a:rPr lang="es-ES" b="1" u="sng" dirty="0">
                <a:latin typeface="Montserrat" panose="00000500000000000000" pitchFamily="2" charset="0"/>
                <a:ea typeface="Open Sans" panose="020B0606030504020204" pitchFamily="34" charset="0"/>
                <a:cs typeface="Open Sans" panose="020B0606030504020204" pitchFamily="34" charset="0"/>
              </a:rPr>
              <a:t>4) Insolvencia global de deudores:</a:t>
            </a:r>
          </a:p>
          <a:p>
            <a:pPr lvl="1" algn="just">
              <a:buFont typeface="Wingdings" panose="05000000000000000000" pitchFamily="2" charset="2"/>
              <a:buChar char="v"/>
            </a:pPr>
            <a:r>
              <a:rPr lang="es-ES" dirty="0">
                <a:latin typeface="Montserrat" panose="00000500000000000000" pitchFamily="2" charset="0"/>
                <a:ea typeface="Open Sans" panose="020B0606030504020204" pitchFamily="34" charset="0"/>
                <a:cs typeface="Open Sans" panose="020B0606030504020204" pitchFamily="34" charset="0"/>
              </a:rPr>
              <a:t>Pérdida global 1% deudores existentes al final del periodo.</a:t>
            </a:r>
          </a:p>
          <a:p>
            <a:pPr lvl="1" algn="just">
              <a:buFont typeface="Wingdings" panose="05000000000000000000" pitchFamily="2" charset="2"/>
              <a:buChar char="v"/>
            </a:pPr>
            <a:r>
              <a:rPr lang="es-ES" dirty="0">
                <a:latin typeface="Montserrat" panose="00000500000000000000" pitchFamily="2" charset="0"/>
                <a:ea typeface="Open Sans" panose="020B0606030504020204" pitchFamily="34" charset="0"/>
                <a:cs typeface="Open Sans" panose="020B0606030504020204" pitchFamily="34" charset="0"/>
              </a:rPr>
              <a:t>Excluidos: vinculadas y entidades de Derecho Publico.</a:t>
            </a:r>
          </a:p>
          <a:p>
            <a:pPr marL="139700" lvl="2" indent="0" algn="just">
              <a:buNone/>
            </a:pPr>
            <a:endParaRPr lang="es-ES" b="1" u="sng" dirty="0">
              <a:latin typeface="Montserrat" panose="00000500000000000000" pitchFamily="2"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1041142347"/>
      </p:ext>
    </p:extLst>
  </p:cSld>
  <p:clrMapOvr>
    <a:overrideClrMapping bg1="lt1" tx1="dk1" bg2="lt2" tx2="dk2" accent1="accent1" accent2="accent2" accent3="accent3" accent4="accent4" accent5="accent5" accent6="accent6" hlink="hlink" folHlink="folHlink"/>
  </p:clrMapOvr>
  <p:transition>
    <p:fade/>
  </p:transition>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002060"/>
        </a:solidFill>
        <a:effectLst/>
      </p:bgPr>
    </p:bg>
    <p:spTree>
      <p:nvGrpSpPr>
        <p:cNvPr id="1" name=""/>
        <p:cNvGrpSpPr/>
        <p:nvPr/>
      </p:nvGrpSpPr>
      <p:grpSpPr>
        <a:xfrm>
          <a:off x="0" y="0"/>
          <a:ext cx="0" cy="0"/>
          <a:chOff x="0" y="0"/>
          <a:chExt cx="0" cy="0"/>
        </a:xfrm>
      </p:grpSpPr>
      <p:sp>
        <p:nvSpPr>
          <p:cNvPr id="12" name="Title 1">
            <a:extLst>
              <a:ext uri="{FF2B5EF4-FFF2-40B4-BE49-F238E27FC236}">
                <a16:creationId xmlns:a16="http://schemas.microsoft.com/office/drawing/2014/main" id="{5CEA7F10-3205-4767-B8EB-BF2714140211}"/>
              </a:ext>
            </a:extLst>
          </p:cNvPr>
          <p:cNvSpPr txBox="1">
            <a:spLocks/>
          </p:cNvSpPr>
          <p:nvPr/>
        </p:nvSpPr>
        <p:spPr bwMode="gray">
          <a:xfrm>
            <a:off x="722978" y="339006"/>
            <a:ext cx="9667931" cy="274249"/>
          </a:xfrm>
          <a:prstGeom prst="rect">
            <a:avLst/>
          </a:prstGeom>
        </p:spPr>
        <p:txBody>
          <a:bodyPr vert="horz" lIns="0" tIns="0" rIns="0" bIns="0" rtlCol="0" anchor="t" anchorCtr="0">
            <a:noAutofit/>
          </a:bodyPr>
          <a:lstStyle>
            <a:lvl1pPr algn="l" defTabSz="914400" rtl="0" eaLnBrk="1" latinLnBrk="0" hangingPunct="1">
              <a:spcBef>
                <a:spcPct val="0"/>
              </a:spcBef>
              <a:buNone/>
              <a:defRPr sz="2000" kern="1200">
                <a:solidFill>
                  <a:schemeClr val="tx1"/>
                </a:solidFill>
                <a:latin typeface="+mj-lt"/>
                <a:ea typeface="+mj-ea"/>
                <a:cs typeface="+mj-cs"/>
              </a:defRPr>
            </a:lvl1pPr>
          </a:lstStyle>
          <a:p>
            <a:pPr defTabSz="2166502"/>
            <a:r>
              <a:rPr lang="es-ES" b="1" dirty="0">
                <a:solidFill>
                  <a:srgbClr val="FFFF00"/>
                </a:solidFill>
                <a:latin typeface="Montserrat" panose="00000500000000000000" pitchFamily="2" charset="0"/>
                <a:ea typeface="Open Sans" panose="020B0606030504020204" pitchFamily="34" charset="0"/>
                <a:cs typeface="Open Sans" panose="020B0606030504020204" pitchFamily="34" charset="0"/>
              </a:rPr>
              <a:t>3) Tributación en el Impuesto sobre Sociedades (IS)</a:t>
            </a:r>
            <a:br>
              <a:rPr lang="es-ES" b="1" dirty="0">
                <a:solidFill>
                  <a:schemeClr val="bg1"/>
                </a:solidFill>
                <a:latin typeface="Open Sans" panose="020B0606030504020204" pitchFamily="34" charset="0"/>
                <a:ea typeface="Open Sans" panose="020B0606030504020204" pitchFamily="34" charset="0"/>
                <a:cs typeface="Open Sans" panose="020B0606030504020204" pitchFamily="34" charset="0"/>
              </a:rPr>
            </a:br>
            <a:endParaRPr lang="es-ES_tradnl" b="1" i="1"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7" name="Text Placeholder 5">
            <a:extLst>
              <a:ext uri="{FF2B5EF4-FFF2-40B4-BE49-F238E27FC236}">
                <a16:creationId xmlns:a16="http://schemas.microsoft.com/office/drawing/2014/main" id="{1F80E47C-C4AB-46D4-ACA6-06748687DA22}"/>
              </a:ext>
            </a:extLst>
          </p:cNvPr>
          <p:cNvSpPr txBox="1">
            <a:spLocks/>
          </p:cNvSpPr>
          <p:nvPr/>
        </p:nvSpPr>
        <p:spPr>
          <a:xfrm>
            <a:off x="722977" y="1467586"/>
            <a:ext cx="5095037" cy="1231106"/>
          </a:xfrm>
          <a:prstGeom prst="rect">
            <a:avLst/>
          </a:prstGeom>
          <a:noFill/>
        </p:spPr>
        <p:txBody>
          <a:bodyPr wrap="square" lIns="0" tIns="0" rIns="0" bIns="0">
            <a:spAutoFit/>
          </a:bodyPr>
          <a:lstStyle>
            <a:defPPr>
              <a:defRPr lang="en-US"/>
            </a:defPPr>
            <a:lvl1pPr indent="0" defTabSz="957263" fontAlgn="base">
              <a:lnSpc>
                <a:spcPct val="100000"/>
              </a:lnSpc>
              <a:spcBef>
                <a:spcPts val="400"/>
              </a:spcBef>
              <a:spcAft>
                <a:spcPts val="0"/>
              </a:spcAft>
              <a:buFont typeface="Arial" charset="0"/>
              <a:defRPr sz="1400">
                <a:solidFill>
                  <a:schemeClr val="tx2"/>
                </a:solidFill>
              </a:defRPr>
            </a:lvl1pPr>
            <a:lvl2pPr marL="114300" lvl="1" indent="-114300" defTabSz="957263" fontAlgn="base">
              <a:lnSpc>
                <a:spcPct val="100000"/>
              </a:lnSpc>
              <a:spcBef>
                <a:spcPts val="600"/>
              </a:spcBef>
              <a:spcAft>
                <a:spcPts val="0"/>
              </a:spcAft>
              <a:buSzPct val="100000"/>
              <a:buFont typeface="Arial"/>
              <a:buChar char="•"/>
              <a:defRPr sz="1000">
                <a:solidFill>
                  <a:schemeClr val="bg1"/>
                </a:solidFill>
                <a:ea typeface="+mj-ea"/>
                <a:cs typeface="+mj-cs"/>
              </a:defRPr>
            </a:lvl2pPr>
            <a:lvl3pPr marL="254000" lvl="2" indent="-114300" defTabSz="957263" fontAlgn="base">
              <a:lnSpc>
                <a:spcPct val="100000"/>
              </a:lnSpc>
              <a:spcBef>
                <a:spcPts val="600"/>
              </a:spcBef>
              <a:spcAft>
                <a:spcPts val="0"/>
              </a:spcAft>
              <a:buSzPct val="100000"/>
              <a:buFont typeface="Arial"/>
              <a:buChar char="−"/>
              <a:defRPr sz="1000">
                <a:solidFill>
                  <a:schemeClr val="bg1"/>
                </a:solidFill>
                <a:ea typeface="+mj-ea"/>
                <a:cs typeface="+mj-cs"/>
              </a:defRPr>
            </a:lvl3pPr>
            <a:lvl4pPr marL="540000" indent="-180000" defTabSz="957263" fontAlgn="base">
              <a:lnSpc>
                <a:spcPct val="100000"/>
              </a:lnSpc>
              <a:spcBef>
                <a:spcPts val="400"/>
              </a:spcBef>
              <a:spcAft>
                <a:spcPts val="0"/>
              </a:spcAft>
              <a:buFont typeface="Arial" charset="0"/>
              <a:buChar char="•"/>
              <a:defRPr sz="1200">
                <a:solidFill>
                  <a:schemeClr val="tx2"/>
                </a:solidFill>
                <a:ea typeface="+mj-ea"/>
                <a:cs typeface="+mj-cs"/>
              </a:defRPr>
            </a:lvl4pPr>
            <a:lvl5pPr marL="720000" indent="-179388" defTabSz="957263" fontAlgn="base">
              <a:lnSpc>
                <a:spcPct val="100000"/>
              </a:lnSpc>
              <a:spcBef>
                <a:spcPts val="400"/>
              </a:spcBef>
              <a:spcAft>
                <a:spcPts val="0"/>
              </a:spcAft>
              <a:buFont typeface="Arial" charset="0"/>
              <a:buChar char="‒"/>
              <a:defRPr sz="1200">
                <a:solidFill>
                  <a:schemeClr val="tx2"/>
                </a:solidFill>
                <a:ea typeface="+mj-ea"/>
                <a:cs typeface="+mj-cs"/>
              </a:defRPr>
            </a:lvl5pPr>
            <a:lvl6pPr marL="900000" indent="-180000" defTabSz="859512">
              <a:lnSpc>
                <a:spcPct val="100000"/>
              </a:lnSpc>
              <a:spcBef>
                <a:spcPts val="400"/>
              </a:spcBef>
              <a:spcAft>
                <a:spcPts val="0"/>
              </a:spcAft>
              <a:buFont typeface="Arial" pitchFamily="34" charset="0"/>
              <a:buChar char="•"/>
              <a:defRPr sz="1200" baseline="0">
                <a:solidFill>
                  <a:schemeClr val="accent1"/>
                </a:solidFill>
              </a:defRPr>
            </a:lvl6pPr>
            <a:lvl7pPr marL="1080000" indent="-180000" defTabSz="859512">
              <a:lnSpc>
                <a:spcPct val="100000"/>
              </a:lnSpc>
              <a:spcBef>
                <a:spcPts val="400"/>
              </a:spcBef>
              <a:spcAft>
                <a:spcPts val="0"/>
              </a:spcAft>
              <a:buFont typeface="Arial" pitchFamily="34" charset="0"/>
              <a:buChar char="‒"/>
              <a:defRPr sz="1200">
                <a:solidFill>
                  <a:schemeClr val="accent1"/>
                </a:solidFill>
              </a:defRPr>
            </a:lvl7pPr>
            <a:lvl8pPr marL="1260000" indent="-180000" defTabSz="859512">
              <a:lnSpc>
                <a:spcPct val="100000"/>
              </a:lnSpc>
              <a:spcBef>
                <a:spcPts val="400"/>
              </a:spcBef>
              <a:spcAft>
                <a:spcPts val="0"/>
              </a:spcAft>
              <a:buFont typeface="Arial" pitchFamily="34" charset="0"/>
              <a:buChar char="•"/>
              <a:defRPr sz="1200">
                <a:solidFill>
                  <a:schemeClr val="accent1"/>
                </a:solidFill>
              </a:defRPr>
            </a:lvl8pPr>
            <a:lvl9pPr marL="1440000" indent="-180000" defTabSz="859512">
              <a:lnSpc>
                <a:spcPct val="100000"/>
              </a:lnSpc>
              <a:spcBef>
                <a:spcPts val="400"/>
              </a:spcBef>
              <a:spcAft>
                <a:spcPts val="0"/>
              </a:spcAft>
              <a:buFont typeface="Arial" pitchFamily="34" charset="0"/>
              <a:buChar char="‒"/>
              <a:defRPr sz="1200">
                <a:solidFill>
                  <a:schemeClr val="accent1"/>
                </a:solidFill>
              </a:defRPr>
            </a:lvl9pPr>
          </a:lstStyle>
          <a:p>
            <a:pPr marL="0" lvl="1" indent="0" algn="just">
              <a:buNone/>
            </a:pPr>
            <a:r>
              <a:rPr lang="es-ES" b="1" u="sng" dirty="0">
                <a:latin typeface="Montserrat" panose="00000500000000000000" pitchFamily="2" charset="0"/>
                <a:ea typeface="Open Sans" panose="020B0606030504020204" pitchFamily="34" charset="0"/>
                <a:cs typeface="Open Sans" panose="020B0606030504020204" pitchFamily="34" charset="0"/>
              </a:rPr>
              <a:t>5) Dividendos y plusvalías exentas:</a:t>
            </a:r>
          </a:p>
          <a:p>
            <a:pPr lvl="1" algn="just">
              <a:buFont typeface="Wingdings" panose="05000000000000000000" pitchFamily="2" charset="2"/>
              <a:buChar char="v"/>
            </a:pPr>
            <a:r>
              <a:rPr lang="es-ES" dirty="0">
                <a:latin typeface="Montserrat" panose="00000500000000000000" pitchFamily="2" charset="0"/>
                <a:ea typeface="Open Sans" panose="020B0606030504020204" pitchFamily="34" charset="0"/>
                <a:cs typeface="Open Sans" panose="020B0606030504020204" pitchFamily="34" charset="0"/>
              </a:rPr>
              <a:t>Exención de dividendos percibidos y plusvalías por transmisión de participaciones. </a:t>
            </a:r>
          </a:p>
          <a:p>
            <a:pPr lvl="1" algn="just">
              <a:buFont typeface="Wingdings" panose="05000000000000000000" pitchFamily="2" charset="2"/>
              <a:buChar char="v"/>
            </a:pPr>
            <a:r>
              <a:rPr lang="es-ES" dirty="0">
                <a:latin typeface="Montserrat" panose="00000500000000000000" pitchFamily="2" charset="0"/>
                <a:ea typeface="Open Sans" panose="020B0606030504020204" pitchFamily="34" charset="0"/>
                <a:cs typeface="Open Sans" panose="020B0606030504020204" pitchFamily="34" charset="0"/>
              </a:rPr>
              <a:t>Participación de al menos 5% y tenencia 1 año. </a:t>
            </a:r>
          </a:p>
          <a:p>
            <a:pPr lvl="1" algn="just">
              <a:buFont typeface="Wingdings" panose="05000000000000000000" pitchFamily="2" charset="2"/>
              <a:buChar char="v"/>
            </a:pPr>
            <a:r>
              <a:rPr lang="es-ES" dirty="0">
                <a:latin typeface="Montserrat" panose="00000500000000000000" pitchFamily="2" charset="0"/>
                <a:ea typeface="Open Sans" panose="020B0606030504020204" pitchFamily="34" charset="0"/>
                <a:cs typeface="Open Sans" panose="020B0606030504020204" pitchFamily="34" charset="0"/>
              </a:rPr>
              <a:t>Reforma legislativa: exención 95% (desde el 1 de enero de 2021).</a:t>
            </a:r>
            <a:endParaRPr lang="en-US" dirty="0">
              <a:latin typeface="Montserrat" panose="00000500000000000000" pitchFamily="2" charset="0"/>
              <a:ea typeface="Open Sans" panose="020B0606030504020204" pitchFamily="34" charset="0"/>
              <a:cs typeface="Open Sans" panose="020B0606030504020204" pitchFamily="34" charset="0"/>
            </a:endParaRPr>
          </a:p>
          <a:p>
            <a:pPr marL="139700" lvl="2" indent="0" algn="just">
              <a:buNone/>
            </a:pPr>
            <a:endParaRPr lang="es-ES" b="1" u="sng" dirty="0">
              <a:latin typeface="Montserrat" panose="00000500000000000000" pitchFamily="2" charset="0"/>
              <a:ea typeface="Open Sans" panose="020B0606030504020204" pitchFamily="34" charset="0"/>
              <a:cs typeface="Open Sans" panose="020B0606030504020204" pitchFamily="34" charset="0"/>
            </a:endParaRPr>
          </a:p>
        </p:txBody>
      </p:sp>
      <p:sp>
        <p:nvSpPr>
          <p:cNvPr id="8" name="Text Placeholder 5">
            <a:extLst>
              <a:ext uri="{FF2B5EF4-FFF2-40B4-BE49-F238E27FC236}">
                <a16:creationId xmlns:a16="http://schemas.microsoft.com/office/drawing/2014/main" id="{F9E0167B-B376-414B-A8F5-7ADDD28D16F4}"/>
              </a:ext>
            </a:extLst>
          </p:cNvPr>
          <p:cNvSpPr txBox="1">
            <a:spLocks/>
          </p:cNvSpPr>
          <p:nvPr/>
        </p:nvSpPr>
        <p:spPr>
          <a:xfrm>
            <a:off x="722978" y="3947824"/>
            <a:ext cx="5095037" cy="2000548"/>
          </a:xfrm>
          <a:prstGeom prst="rect">
            <a:avLst/>
          </a:prstGeom>
          <a:noFill/>
        </p:spPr>
        <p:txBody>
          <a:bodyPr wrap="square" lIns="0" tIns="0" rIns="0" bIns="0">
            <a:spAutoFit/>
          </a:bodyPr>
          <a:lstStyle>
            <a:defPPr>
              <a:defRPr lang="en-US"/>
            </a:defPPr>
            <a:lvl1pPr indent="0" defTabSz="957263" fontAlgn="base">
              <a:lnSpc>
                <a:spcPct val="100000"/>
              </a:lnSpc>
              <a:spcBef>
                <a:spcPts val="400"/>
              </a:spcBef>
              <a:spcAft>
                <a:spcPts val="0"/>
              </a:spcAft>
              <a:buFont typeface="Arial" charset="0"/>
              <a:defRPr sz="1400">
                <a:solidFill>
                  <a:schemeClr val="tx2"/>
                </a:solidFill>
              </a:defRPr>
            </a:lvl1pPr>
            <a:lvl2pPr marL="114300" lvl="1" indent="-114300" defTabSz="957263" fontAlgn="base">
              <a:lnSpc>
                <a:spcPct val="100000"/>
              </a:lnSpc>
              <a:spcBef>
                <a:spcPts val="600"/>
              </a:spcBef>
              <a:spcAft>
                <a:spcPts val="0"/>
              </a:spcAft>
              <a:buSzPct val="100000"/>
              <a:buFont typeface="Arial"/>
              <a:buChar char="•"/>
              <a:defRPr sz="1000">
                <a:solidFill>
                  <a:schemeClr val="bg1"/>
                </a:solidFill>
                <a:ea typeface="+mj-ea"/>
                <a:cs typeface="+mj-cs"/>
              </a:defRPr>
            </a:lvl2pPr>
            <a:lvl3pPr marL="254000" lvl="2" indent="-114300" defTabSz="957263" fontAlgn="base">
              <a:lnSpc>
                <a:spcPct val="100000"/>
              </a:lnSpc>
              <a:spcBef>
                <a:spcPts val="600"/>
              </a:spcBef>
              <a:spcAft>
                <a:spcPts val="0"/>
              </a:spcAft>
              <a:buSzPct val="100000"/>
              <a:buFont typeface="Arial"/>
              <a:buChar char="−"/>
              <a:defRPr sz="1000">
                <a:solidFill>
                  <a:schemeClr val="bg1"/>
                </a:solidFill>
                <a:ea typeface="+mj-ea"/>
                <a:cs typeface="+mj-cs"/>
              </a:defRPr>
            </a:lvl3pPr>
            <a:lvl4pPr marL="540000" indent="-180000" defTabSz="957263" fontAlgn="base">
              <a:lnSpc>
                <a:spcPct val="100000"/>
              </a:lnSpc>
              <a:spcBef>
                <a:spcPts val="400"/>
              </a:spcBef>
              <a:spcAft>
                <a:spcPts val="0"/>
              </a:spcAft>
              <a:buFont typeface="Arial" charset="0"/>
              <a:buChar char="•"/>
              <a:defRPr sz="1200">
                <a:solidFill>
                  <a:schemeClr val="tx2"/>
                </a:solidFill>
                <a:ea typeface="+mj-ea"/>
                <a:cs typeface="+mj-cs"/>
              </a:defRPr>
            </a:lvl4pPr>
            <a:lvl5pPr marL="720000" indent="-179388" defTabSz="957263" fontAlgn="base">
              <a:lnSpc>
                <a:spcPct val="100000"/>
              </a:lnSpc>
              <a:spcBef>
                <a:spcPts val="400"/>
              </a:spcBef>
              <a:spcAft>
                <a:spcPts val="0"/>
              </a:spcAft>
              <a:buFont typeface="Arial" charset="0"/>
              <a:buChar char="‒"/>
              <a:defRPr sz="1200">
                <a:solidFill>
                  <a:schemeClr val="tx2"/>
                </a:solidFill>
                <a:ea typeface="+mj-ea"/>
                <a:cs typeface="+mj-cs"/>
              </a:defRPr>
            </a:lvl5pPr>
            <a:lvl6pPr marL="900000" indent="-180000" defTabSz="859512">
              <a:lnSpc>
                <a:spcPct val="100000"/>
              </a:lnSpc>
              <a:spcBef>
                <a:spcPts val="400"/>
              </a:spcBef>
              <a:spcAft>
                <a:spcPts val="0"/>
              </a:spcAft>
              <a:buFont typeface="Arial" pitchFamily="34" charset="0"/>
              <a:buChar char="•"/>
              <a:defRPr sz="1200" baseline="0">
                <a:solidFill>
                  <a:schemeClr val="accent1"/>
                </a:solidFill>
              </a:defRPr>
            </a:lvl6pPr>
            <a:lvl7pPr marL="1080000" indent="-180000" defTabSz="859512">
              <a:lnSpc>
                <a:spcPct val="100000"/>
              </a:lnSpc>
              <a:spcBef>
                <a:spcPts val="400"/>
              </a:spcBef>
              <a:spcAft>
                <a:spcPts val="0"/>
              </a:spcAft>
              <a:buFont typeface="Arial" pitchFamily="34" charset="0"/>
              <a:buChar char="‒"/>
              <a:defRPr sz="1200">
                <a:solidFill>
                  <a:schemeClr val="accent1"/>
                </a:solidFill>
              </a:defRPr>
            </a:lvl7pPr>
            <a:lvl8pPr marL="1260000" indent="-180000" defTabSz="859512">
              <a:lnSpc>
                <a:spcPct val="100000"/>
              </a:lnSpc>
              <a:spcBef>
                <a:spcPts val="400"/>
              </a:spcBef>
              <a:spcAft>
                <a:spcPts val="0"/>
              </a:spcAft>
              <a:buFont typeface="Arial" pitchFamily="34" charset="0"/>
              <a:buChar char="•"/>
              <a:defRPr sz="1200">
                <a:solidFill>
                  <a:schemeClr val="accent1"/>
                </a:solidFill>
              </a:defRPr>
            </a:lvl8pPr>
            <a:lvl9pPr marL="1440000" indent="-180000" defTabSz="859512">
              <a:lnSpc>
                <a:spcPct val="100000"/>
              </a:lnSpc>
              <a:spcBef>
                <a:spcPts val="400"/>
              </a:spcBef>
              <a:spcAft>
                <a:spcPts val="0"/>
              </a:spcAft>
              <a:buFont typeface="Arial" pitchFamily="34" charset="0"/>
              <a:buChar char="‒"/>
              <a:defRPr sz="1200">
                <a:solidFill>
                  <a:schemeClr val="accent1"/>
                </a:solidFill>
              </a:defRPr>
            </a:lvl9pPr>
          </a:lstStyle>
          <a:p>
            <a:pPr marL="0" lvl="1" indent="0" algn="just">
              <a:buNone/>
            </a:pPr>
            <a:r>
              <a:rPr lang="es-ES" b="1" u="sng" dirty="0">
                <a:latin typeface="Montserrat" panose="00000500000000000000" pitchFamily="2" charset="0"/>
                <a:ea typeface="Open Sans" panose="020B0606030504020204" pitchFamily="34" charset="0"/>
                <a:cs typeface="Open Sans" panose="020B0606030504020204" pitchFamily="34" charset="0"/>
              </a:rPr>
              <a:t>6) Tipo impositivo reducido (*):</a:t>
            </a:r>
          </a:p>
          <a:p>
            <a:pPr lvl="1" algn="just">
              <a:buFont typeface="Wingdings" panose="05000000000000000000" pitchFamily="2" charset="2"/>
              <a:buChar char="v"/>
            </a:pPr>
            <a:r>
              <a:rPr lang="es-ES" dirty="0">
                <a:latin typeface="Montserrat" panose="00000500000000000000" pitchFamily="2" charset="0"/>
                <a:ea typeface="Open Sans" panose="020B0606030504020204" pitchFamily="34" charset="0"/>
                <a:cs typeface="Open Sans" panose="020B0606030504020204" pitchFamily="34" charset="0"/>
              </a:rPr>
              <a:t>Entidades de nueva creación. </a:t>
            </a:r>
          </a:p>
          <a:p>
            <a:pPr lvl="1" algn="just">
              <a:buFont typeface="Wingdings" panose="05000000000000000000" pitchFamily="2" charset="2"/>
              <a:buChar char="v"/>
            </a:pPr>
            <a:r>
              <a:rPr lang="es-ES" dirty="0">
                <a:latin typeface="Montserrat" panose="00000500000000000000" pitchFamily="2" charset="0"/>
                <a:ea typeface="Open Sans" panose="020B0606030504020204" pitchFamily="34" charset="0"/>
                <a:cs typeface="Open Sans" panose="020B0606030504020204" pitchFamily="34" charset="0"/>
              </a:rPr>
              <a:t>Tipo 15% en el primer período impositivo en que la base imponible resulte positiva y en el siguiente.</a:t>
            </a:r>
          </a:p>
          <a:p>
            <a:pPr marL="0" lvl="1" indent="0" algn="just">
              <a:buNone/>
            </a:pPr>
            <a:endParaRPr lang="es-ES" dirty="0">
              <a:latin typeface="Montserrat" panose="00000500000000000000" pitchFamily="2" charset="0"/>
              <a:ea typeface="Open Sans" panose="020B0606030504020204" pitchFamily="34" charset="0"/>
              <a:cs typeface="Open Sans" panose="020B0606030504020204" pitchFamily="34" charset="0"/>
            </a:endParaRPr>
          </a:p>
          <a:p>
            <a:pPr marL="0" lvl="1" indent="0" algn="just">
              <a:buNone/>
            </a:pPr>
            <a:r>
              <a:rPr lang="es-ES" dirty="0">
                <a:latin typeface="Montserrat" panose="00000500000000000000" pitchFamily="2" charset="0"/>
                <a:ea typeface="Open Sans" panose="020B0606030504020204" pitchFamily="34" charset="0"/>
                <a:cs typeface="Open Sans" panose="020B0606030504020204" pitchFamily="34" charset="0"/>
              </a:rPr>
              <a:t>(*) Hay que tener en consideración el </a:t>
            </a:r>
            <a:r>
              <a:rPr lang="es-ES" b="1" dirty="0">
                <a:latin typeface="Montserrat" panose="00000500000000000000" pitchFamily="2" charset="0"/>
                <a:ea typeface="Open Sans" panose="020B0606030504020204" pitchFamily="34" charset="0"/>
                <a:cs typeface="Open Sans" panose="020B0606030504020204" pitchFamily="34" charset="0"/>
              </a:rPr>
              <a:t>Proyecto de Ley</a:t>
            </a:r>
            <a:r>
              <a:rPr lang="es-ES" dirty="0">
                <a:latin typeface="Montserrat" panose="00000500000000000000" pitchFamily="2" charset="0"/>
                <a:ea typeface="Open Sans" panose="020B0606030504020204" pitchFamily="34" charset="0"/>
                <a:cs typeface="Open Sans" panose="020B0606030504020204" pitchFamily="34" charset="0"/>
              </a:rPr>
              <a:t>: reducción del tipo impositivo del 25% al 15% en los 3 ejercicios impositivos siguientes a la primera obtención de la base imponible positiva.</a:t>
            </a:r>
          </a:p>
          <a:p>
            <a:pPr marL="0" lvl="1" indent="0" algn="just">
              <a:buNone/>
            </a:pPr>
            <a:endParaRPr lang="en-US" dirty="0">
              <a:latin typeface="Montserrat" panose="00000500000000000000" pitchFamily="2" charset="0"/>
              <a:ea typeface="Open Sans" panose="020B0606030504020204" pitchFamily="34" charset="0"/>
              <a:cs typeface="Open Sans" panose="020B0606030504020204" pitchFamily="34" charset="0"/>
            </a:endParaRPr>
          </a:p>
          <a:p>
            <a:pPr marL="139700" lvl="2" indent="0" algn="just">
              <a:buNone/>
            </a:pPr>
            <a:endParaRPr lang="es-ES" b="1" u="sng" dirty="0">
              <a:latin typeface="Montserrat" panose="00000500000000000000" pitchFamily="2" charset="0"/>
              <a:ea typeface="Open Sans" panose="020B0606030504020204" pitchFamily="34" charset="0"/>
              <a:cs typeface="Open Sans" panose="020B0606030504020204" pitchFamily="34" charset="0"/>
            </a:endParaRPr>
          </a:p>
        </p:txBody>
      </p:sp>
      <p:sp>
        <p:nvSpPr>
          <p:cNvPr id="9" name="Text Placeholder 5">
            <a:extLst>
              <a:ext uri="{FF2B5EF4-FFF2-40B4-BE49-F238E27FC236}">
                <a16:creationId xmlns:a16="http://schemas.microsoft.com/office/drawing/2014/main" id="{56912D80-E969-43AE-89E7-CDF29C7D3F98}"/>
              </a:ext>
            </a:extLst>
          </p:cNvPr>
          <p:cNvSpPr txBox="1">
            <a:spLocks/>
          </p:cNvSpPr>
          <p:nvPr/>
        </p:nvSpPr>
        <p:spPr>
          <a:xfrm>
            <a:off x="6279545" y="1467586"/>
            <a:ext cx="5095037" cy="1923604"/>
          </a:xfrm>
          <a:prstGeom prst="rect">
            <a:avLst/>
          </a:prstGeom>
          <a:noFill/>
        </p:spPr>
        <p:txBody>
          <a:bodyPr wrap="square" lIns="0" tIns="0" rIns="0" bIns="0">
            <a:spAutoFit/>
          </a:bodyPr>
          <a:lstStyle>
            <a:defPPr>
              <a:defRPr lang="en-US"/>
            </a:defPPr>
            <a:lvl1pPr indent="0" defTabSz="957263" fontAlgn="base">
              <a:lnSpc>
                <a:spcPct val="100000"/>
              </a:lnSpc>
              <a:spcBef>
                <a:spcPts val="400"/>
              </a:spcBef>
              <a:spcAft>
                <a:spcPts val="0"/>
              </a:spcAft>
              <a:buFont typeface="Arial" charset="0"/>
              <a:defRPr sz="1400">
                <a:solidFill>
                  <a:schemeClr val="tx2"/>
                </a:solidFill>
              </a:defRPr>
            </a:lvl1pPr>
            <a:lvl2pPr marL="114300" lvl="1" indent="-114300" defTabSz="957263" fontAlgn="base">
              <a:lnSpc>
                <a:spcPct val="100000"/>
              </a:lnSpc>
              <a:spcBef>
                <a:spcPts val="600"/>
              </a:spcBef>
              <a:spcAft>
                <a:spcPts val="0"/>
              </a:spcAft>
              <a:buSzPct val="100000"/>
              <a:buFont typeface="Arial"/>
              <a:buChar char="•"/>
              <a:defRPr sz="1000">
                <a:solidFill>
                  <a:schemeClr val="bg1"/>
                </a:solidFill>
                <a:ea typeface="+mj-ea"/>
                <a:cs typeface="+mj-cs"/>
              </a:defRPr>
            </a:lvl2pPr>
            <a:lvl3pPr marL="254000" lvl="2" indent="-114300" defTabSz="957263" fontAlgn="base">
              <a:lnSpc>
                <a:spcPct val="100000"/>
              </a:lnSpc>
              <a:spcBef>
                <a:spcPts val="600"/>
              </a:spcBef>
              <a:spcAft>
                <a:spcPts val="0"/>
              </a:spcAft>
              <a:buSzPct val="100000"/>
              <a:buFont typeface="Arial"/>
              <a:buChar char="−"/>
              <a:defRPr sz="1000">
                <a:solidFill>
                  <a:schemeClr val="bg1"/>
                </a:solidFill>
                <a:ea typeface="+mj-ea"/>
                <a:cs typeface="+mj-cs"/>
              </a:defRPr>
            </a:lvl3pPr>
            <a:lvl4pPr marL="540000" indent="-180000" defTabSz="957263" fontAlgn="base">
              <a:lnSpc>
                <a:spcPct val="100000"/>
              </a:lnSpc>
              <a:spcBef>
                <a:spcPts val="400"/>
              </a:spcBef>
              <a:spcAft>
                <a:spcPts val="0"/>
              </a:spcAft>
              <a:buFont typeface="Arial" charset="0"/>
              <a:buChar char="•"/>
              <a:defRPr sz="1200">
                <a:solidFill>
                  <a:schemeClr val="tx2"/>
                </a:solidFill>
                <a:ea typeface="+mj-ea"/>
                <a:cs typeface="+mj-cs"/>
              </a:defRPr>
            </a:lvl4pPr>
            <a:lvl5pPr marL="720000" indent="-179388" defTabSz="957263" fontAlgn="base">
              <a:lnSpc>
                <a:spcPct val="100000"/>
              </a:lnSpc>
              <a:spcBef>
                <a:spcPts val="400"/>
              </a:spcBef>
              <a:spcAft>
                <a:spcPts val="0"/>
              </a:spcAft>
              <a:buFont typeface="Arial" charset="0"/>
              <a:buChar char="‒"/>
              <a:defRPr sz="1200">
                <a:solidFill>
                  <a:schemeClr val="tx2"/>
                </a:solidFill>
                <a:ea typeface="+mj-ea"/>
                <a:cs typeface="+mj-cs"/>
              </a:defRPr>
            </a:lvl5pPr>
            <a:lvl6pPr marL="900000" indent="-180000" defTabSz="859512">
              <a:lnSpc>
                <a:spcPct val="100000"/>
              </a:lnSpc>
              <a:spcBef>
                <a:spcPts val="400"/>
              </a:spcBef>
              <a:spcAft>
                <a:spcPts val="0"/>
              </a:spcAft>
              <a:buFont typeface="Arial" pitchFamily="34" charset="0"/>
              <a:buChar char="•"/>
              <a:defRPr sz="1200" baseline="0">
                <a:solidFill>
                  <a:schemeClr val="accent1"/>
                </a:solidFill>
              </a:defRPr>
            </a:lvl6pPr>
            <a:lvl7pPr marL="1080000" indent="-180000" defTabSz="859512">
              <a:lnSpc>
                <a:spcPct val="100000"/>
              </a:lnSpc>
              <a:spcBef>
                <a:spcPts val="400"/>
              </a:spcBef>
              <a:spcAft>
                <a:spcPts val="0"/>
              </a:spcAft>
              <a:buFont typeface="Arial" pitchFamily="34" charset="0"/>
              <a:buChar char="‒"/>
              <a:defRPr sz="1200">
                <a:solidFill>
                  <a:schemeClr val="accent1"/>
                </a:solidFill>
              </a:defRPr>
            </a:lvl7pPr>
            <a:lvl8pPr marL="1260000" indent="-180000" defTabSz="859512">
              <a:lnSpc>
                <a:spcPct val="100000"/>
              </a:lnSpc>
              <a:spcBef>
                <a:spcPts val="400"/>
              </a:spcBef>
              <a:spcAft>
                <a:spcPts val="0"/>
              </a:spcAft>
              <a:buFont typeface="Arial" pitchFamily="34" charset="0"/>
              <a:buChar char="•"/>
              <a:defRPr sz="1200">
                <a:solidFill>
                  <a:schemeClr val="accent1"/>
                </a:solidFill>
              </a:defRPr>
            </a:lvl8pPr>
            <a:lvl9pPr marL="1440000" indent="-180000" defTabSz="859512">
              <a:lnSpc>
                <a:spcPct val="100000"/>
              </a:lnSpc>
              <a:spcBef>
                <a:spcPts val="400"/>
              </a:spcBef>
              <a:spcAft>
                <a:spcPts val="0"/>
              </a:spcAft>
              <a:buFont typeface="Arial" pitchFamily="34" charset="0"/>
              <a:buChar char="‒"/>
              <a:defRPr sz="1200">
                <a:solidFill>
                  <a:schemeClr val="accent1"/>
                </a:solidFill>
              </a:defRPr>
            </a:lvl9pPr>
          </a:lstStyle>
          <a:p>
            <a:pPr marL="0" lvl="1" indent="0" algn="just">
              <a:buNone/>
            </a:pPr>
            <a:r>
              <a:rPr lang="es-ES" b="1" u="sng" dirty="0">
                <a:latin typeface="Montserrat" panose="00000500000000000000" pitchFamily="2" charset="0"/>
                <a:ea typeface="Open Sans" panose="020B0606030504020204" pitchFamily="34" charset="0"/>
                <a:cs typeface="Open Sans" panose="020B0606030504020204" pitchFamily="34" charset="0"/>
              </a:rPr>
              <a:t>7) Reserva de nivelación:</a:t>
            </a:r>
          </a:p>
          <a:p>
            <a:pPr lvl="1" algn="just">
              <a:buFont typeface="Wingdings" panose="05000000000000000000" pitchFamily="2" charset="2"/>
              <a:buChar char="v"/>
            </a:pPr>
            <a:r>
              <a:rPr lang="es-ES" dirty="0">
                <a:latin typeface="Montserrat" panose="00000500000000000000" pitchFamily="2" charset="0"/>
                <a:ea typeface="Open Sans" panose="020B0606030504020204" pitchFamily="34" charset="0"/>
                <a:cs typeface="Open Sans" panose="020B0606030504020204" pitchFamily="34" charset="0"/>
              </a:rPr>
              <a:t>Incentivo fiscal aplicable a ERD.</a:t>
            </a:r>
          </a:p>
          <a:p>
            <a:pPr lvl="1" algn="just">
              <a:buFont typeface="Wingdings" panose="05000000000000000000" pitchFamily="2" charset="2"/>
              <a:buChar char="v"/>
            </a:pPr>
            <a:r>
              <a:rPr lang="es-ES" dirty="0">
                <a:latin typeface="Montserrat" panose="00000500000000000000" pitchFamily="2" charset="0"/>
                <a:ea typeface="Open Sans" panose="020B0606030504020204" pitchFamily="34" charset="0"/>
                <a:cs typeface="Open Sans" panose="020B0606030504020204" pitchFamily="34" charset="0"/>
              </a:rPr>
              <a:t>Reducción sobre la base imponible previa positiva del 10% de la misma. </a:t>
            </a:r>
          </a:p>
          <a:p>
            <a:pPr lvl="1" algn="just">
              <a:buFont typeface="Wingdings" panose="05000000000000000000" pitchFamily="2" charset="2"/>
              <a:buChar char="v"/>
            </a:pPr>
            <a:r>
              <a:rPr lang="es-ES" dirty="0">
                <a:latin typeface="Montserrat" panose="00000500000000000000" pitchFamily="2" charset="0"/>
                <a:ea typeface="Open Sans" panose="020B0606030504020204" pitchFamily="34" charset="0"/>
                <a:cs typeface="Open Sans" panose="020B0606030504020204" pitchFamily="34" charset="0"/>
              </a:rPr>
              <a:t>Diferimiento de la tributación hasta el quinto año tras el aprovechamiento, salvo que se obtuvieran BINs en ejercicios previos. </a:t>
            </a:r>
          </a:p>
          <a:p>
            <a:pPr lvl="1" algn="just">
              <a:buFont typeface="Wingdings" panose="05000000000000000000" pitchFamily="2" charset="2"/>
              <a:buChar char="v"/>
            </a:pPr>
            <a:r>
              <a:rPr lang="es-ES" dirty="0">
                <a:latin typeface="Montserrat" panose="00000500000000000000" pitchFamily="2" charset="0"/>
                <a:ea typeface="Open Sans" panose="020B0606030504020204" pitchFamily="34" charset="0"/>
                <a:cs typeface="Open Sans" panose="020B0606030504020204" pitchFamily="34" charset="0"/>
              </a:rPr>
              <a:t>Límite de la reducción de la base imponible: 1 MM euros.  </a:t>
            </a:r>
          </a:p>
          <a:p>
            <a:pPr lvl="1" algn="just">
              <a:buFont typeface="Wingdings" panose="05000000000000000000" pitchFamily="2" charset="2"/>
              <a:buChar char="v"/>
            </a:pPr>
            <a:r>
              <a:rPr lang="es-ES" dirty="0">
                <a:latin typeface="Montserrat" panose="00000500000000000000" pitchFamily="2" charset="0"/>
                <a:ea typeface="Open Sans" panose="020B0606030504020204" pitchFamily="34" charset="0"/>
                <a:cs typeface="Open Sans" panose="020B0606030504020204" pitchFamily="34" charset="0"/>
              </a:rPr>
              <a:t>Dotación de reserva contable indisponible. </a:t>
            </a:r>
          </a:p>
          <a:p>
            <a:pPr marL="0" lvl="1" indent="0" algn="just">
              <a:buNone/>
            </a:pPr>
            <a:r>
              <a:rPr lang="es-ES" dirty="0">
                <a:latin typeface="Montserrat" panose="00000500000000000000" pitchFamily="2" charset="0"/>
                <a:ea typeface="Open Sans" panose="020B0606030504020204" pitchFamily="34" charset="0"/>
                <a:cs typeface="Open Sans" panose="020B0606030504020204" pitchFamily="34" charset="0"/>
              </a:rPr>
              <a:t>.</a:t>
            </a:r>
          </a:p>
          <a:p>
            <a:pPr marL="139700" lvl="2" indent="0" algn="just">
              <a:buNone/>
            </a:pPr>
            <a:endParaRPr lang="es-ES" b="1" u="sng" dirty="0">
              <a:latin typeface="Montserrat" panose="00000500000000000000" pitchFamily="2" charset="0"/>
              <a:ea typeface="Open Sans" panose="020B0606030504020204" pitchFamily="34" charset="0"/>
              <a:cs typeface="Open Sans" panose="020B0606030504020204" pitchFamily="34" charset="0"/>
            </a:endParaRPr>
          </a:p>
        </p:txBody>
      </p:sp>
      <p:sp>
        <p:nvSpPr>
          <p:cNvPr id="10" name="Text Placeholder 5">
            <a:extLst>
              <a:ext uri="{FF2B5EF4-FFF2-40B4-BE49-F238E27FC236}">
                <a16:creationId xmlns:a16="http://schemas.microsoft.com/office/drawing/2014/main" id="{2AF94297-CEC0-4914-8EA6-448158FF9391}"/>
              </a:ext>
            </a:extLst>
          </p:cNvPr>
          <p:cNvSpPr txBox="1">
            <a:spLocks/>
          </p:cNvSpPr>
          <p:nvPr/>
        </p:nvSpPr>
        <p:spPr>
          <a:xfrm>
            <a:off x="6373987" y="3947824"/>
            <a:ext cx="5095037" cy="2385268"/>
          </a:xfrm>
          <a:prstGeom prst="rect">
            <a:avLst/>
          </a:prstGeom>
          <a:noFill/>
        </p:spPr>
        <p:txBody>
          <a:bodyPr wrap="square" lIns="0" tIns="0" rIns="0" bIns="0">
            <a:spAutoFit/>
          </a:bodyPr>
          <a:lstStyle>
            <a:defPPr>
              <a:defRPr lang="en-US"/>
            </a:defPPr>
            <a:lvl1pPr indent="0" defTabSz="957263" fontAlgn="base">
              <a:lnSpc>
                <a:spcPct val="100000"/>
              </a:lnSpc>
              <a:spcBef>
                <a:spcPts val="400"/>
              </a:spcBef>
              <a:spcAft>
                <a:spcPts val="0"/>
              </a:spcAft>
              <a:buFont typeface="Arial" charset="0"/>
              <a:defRPr sz="1400">
                <a:solidFill>
                  <a:schemeClr val="tx2"/>
                </a:solidFill>
              </a:defRPr>
            </a:lvl1pPr>
            <a:lvl2pPr marL="114300" lvl="1" indent="-114300" defTabSz="957263" fontAlgn="base">
              <a:lnSpc>
                <a:spcPct val="100000"/>
              </a:lnSpc>
              <a:spcBef>
                <a:spcPts val="600"/>
              </a:spcBef>
              <a:spcAft>
                <a:spcPts val="0"/>
              </a:spcAft>
              <a:buSzPct val="100000"/>
              <a:buFont typeface="Arial"/>
              <a:buChar char="•"/>
              <a:defRPr sz="1000">
                <a:solidFill>
                  <a:schemeClr val="bg1"/>
                </a:solidFill>
                <a:ea typeface="+mj-ea"/>
                <a:cs typeface="+mj-cs"/>
              </a:defRPr>
            </a:lvl2pPr>
            <a:lvl3pPr marL="254000" lvl="2" indent="-114300" defTabSz="957263" fontAlgn="base">
              <a:lnSpc>
                <a:spcPct val="100000"/>
              </a:lnSpc>
              <a:spcBef>
                <a:spcPts val="600"/>
              </a:spcBef>
              <a:spcAft>
                <a:spcPts val="0"/>
              </a:spcAft>
              <a:buSzPct val="100000"/>
              <a:buFont typeface="Arial"/>
              <a:buChar char="−"/>
              <a:defRPr sz="1000">
                <a:solidFill>
                  <a:schemeClr val="bg1"/>
                </a:solidFill>
                <a:ea typeface="+mj-ea"/>
                <a:cs typeface="+mj-cs"/>
              </a:defRPr>
            </a:lvl3pPr>
            <a:lvl4pPr marL="540000" indent="-180000" defTabSz="957263" fontAlgn="base">
              <a:lnSpc>
                <a:spcPct val="100000"/>
              </a:lnSpc>
              <a:spcBef>
                <a:spcPts val="400"/>
              </a:spcBef>
              <a:spcAft>
                <a:spcPts val="0"/>
              </a:spcAft>
              <a:buFont typeface="Arial" charset="0"/>
              <a:buChar char="•"/>
              <a:defRPr sz="1200">
                <a:solidFill>
                  <a:schemeClr val="tx2"/>
                </a:solidFill>
                <a:ea typeface="+mj-ea"/>
                <a:cs typeface="+mj-cs"/>
              </a:defRPr>
            </a:lvl4pPr>
            <a:lvl5pPr marL="720000" indent="-179388" defTabSz="957263" fontAlgn="base">
              <a:lnSpc>
                <a:spcPct val="100000"/>
              </a:lnSpc>
              <a:spcBef>
                <a:spcPts val="400"/>
              </a:spcBef>
              <a:spcAft>
                <a:spcPts val="0"/>
              </a:spcAft>
              <a:buFont typeface="Arial" charset="0"/>
              <a:buChar char="‒"/>
              <a:defRPr sz="1200">
                <a:solidFill>
                  <a:schemeClr val="tx2"/>
                </a:solidFill>
                <a:ea typeface="+mj-ea"/>
                <a:cs typeface="+mj-cs"/>
              </a:defRPr>
            </a:lvl5pPr>
            <a:lvl6pPr marL="900000" indent="-180000" defTabSz="859512">
              <a:lnSpc>
                <a:spcPct val="100000"/>
              </a:lnSpc>
              <a:spcBef>
                <a:spcPts val="400"/>
              </a:spcBef>
              <a:spcAft>
                <a:spcPts val="0"/>
              </a:spcAft>
              <a:buFont typeface="Arial" pitchFamily="34" charset="0"/>
              <a:buChar char="•"/>
              <a:defRPr sz="1200" baseline="0">
                <a:solidFill>
                  <a:schemeClr val="accent1"/>
                </a:solidFill>
              </a:defRPr>
            </a:lvl6pPr>
            <a:lvl7pPr marL="1080000" indent="-180000" defTabSz="859512">
              <a:lnSpc>
                <a:spcPct val="100000"/>
              </a:lnSpc>
              <a:spcBef>
                <a:spcPts val="400"/>
              </a:spcBef>
              <a:spcAft>
                <a:spcPts val="0"/>
              </a:spcAft>
              <a:buFont typeface="Arial" pitchFamily="34" charset="0"/>
              <a:buChar char="‒"/>
              <a:defRPr sz="1200">
                <a:solidFill>
                  <a:schemeClr val="accent1"/>
                </a:solidFill>
              </a:defRPr>
            </a:lvl7pPr>
            <a:lvl8pPr marL="1260000" indent="-180000" defTabSz="859512">
              <a:lnSpc>
                <a:spcPct val="100000"/>
              </a:lnSpc>
              <a:spcBef>
                <a:spcPts val="400"/>
              </a:spcBef>
              <a:spcAft>
                <a:spcPts val="0"/>
              </a:spcAft>
              <a:buFont typeface="Arial" pitchFamily="34" charset="0"/>
              <a:buChar char="•"/>
              <a:defRPr sz="1200">
                <a:solidFill>
                  <a:schemeClr val="accent1"/>
                </a:solidFill>
              </a:defRPr>
            </a:lvl8pPr>
            <a:lvl9pPr marL="1440000" indent="-180000" defTabSz="859512">
              <a:lnSpc>
                <a:spcPct val="100000"/>
              </a:lnSpc>
              <a:spcBef>
                <a:spcPts val="400"/>
              </a:spcBef>
              <a:spcAft>
                <a:spcPts val="0"/>
              </a:spcAft>
              <a:buFont typeface="Arial" pitchFamily="34" charset="0"/>
              <a:buChar char="‒"/>
              <a:defRPr sz="1200">
                <a:solidFill>
                  <a:schemeClr val="accent1"/>
                </a:solidFill>
              </a:defRPr>
            </a:lvl9pPr>
          </a:lstStyle>
          <a:p>
            <a:pPr marL="0" lvl="1" indent="0" algn="just">
              <a:buNone/>
            </a:pPr>
            <a:r>
              <a:rPr lang="es-ES" b="1" u="sng" dirty="0">
                <a:latin typeface="Montserrat" panose="00000500000000000000" pitchFamily="2" charset="0"/>
                <a:ea typeface="Open Sans" panose="020B0606030504020204" pitchFamily="34" charset="0"/>
                <a:cs typeface="Open Sans" panose="020B0606030504020204" pitchFamily="34" charset="0"/>
              </a:rPr>
              <a:t>8) Reserva de capitalización:</a:t>
            </a:r>
          </a:p>
          <a:p>
            <a:pPr lvl="1" algn="just">
              <a:buFont typeface="Wingdings" panose="05000000000000000000" pitchFamily="2" charset="2"/>
              <a:buChar char="v"/>
            </a:pPr>
            <a:r>
              <a:rPr lang="es-ES" dirty="0">
                <a:latin typeface="Montserrat" panose="00000500000000000000" pitchFamily="2" charset="0"/>
                <a:ea typeface="Open Sans" panose="020B0606030504020204" pitchFamily="34" charset="0"/>
                <a:cs typeface="Open Sans" panose="020B0606030504020204" pitchFamily="34" charset="0"/>
              </a:rPr>
              <a:t>Incentivo fiscal aplicable a todo tipo de entidades, no  es exclusivo para ERD.</a:t>
            </a:r>
          </a:p>
          <a:p>
            <a:pPr lvl="1" algn="just">
              <a:buFont typeface="Wingdings" panose="05000000000000000000" pitchFamily="2" charset="2"/>
              <a:buChar char="v"/>
            </a:pPr>
            <a:r>
              <a:rPr lang="es-ES" dirty="0">
                <a:latin typeface="Montserrat" panose="00000500000000000000" pitchFamily="2" charset="0"/>
                <a:ea typeface="Open Sans" panose="020B0606030504020204" pitchFamily="34" charset="0"/>
                <a:cs typeface="Open Sans" panose="020B0606030504020204" pitchFamily="34" charset="0"/>
              </a:rPr>
              <a:t>Reducción sobre la base imponible previa positiva del 10% del incremento de los FFPP, eliminando el resultado del ejercicio, la reserva de nivelación y reserva legal y aportaciones de socios, entre otros conceptos.</a:t>
            </a:r>
          </a:p>
          <a:p>
            <a:pPr lvl="1" algn="just">
              <a:buFont typeface="Wingdings" panose="05000000000000000000" pitchFamily="2" charset="2"/>
              <a:buChar char="v"/>
            </a:pPr>
            <a:r>
              <a:rPr lang="es-ES" dirty="0">
                <a:latin typeface="Montserrat" panose="00000500000000000000" pitchFamily="2" charset="0"/>
                <a:ea typeface="Open Sans" panose="020B0606030504020204" pitchFamily="34" charset="0"/>
                <a:cs typeface="Open Sans" panose="020B0606030504020204" pitchFamily="34" charset="0"/>
              </a:rPr>
              <a:t>Límite de la reducción de la base imponible: 10% de la base imponible. </a:t>
            </a:r>
          </a:p>
          <a:p>
            <a:pPr lvl="1" algn="just">
              <a:buFont typeface="Wingdings" panose="05000000000000000000" pitchFamily="2" charset="2"/>
              <a:buChar char="v"/>
            </a:pPr>
            <a:r>
              <a:rPr lang="es-ES" dirty="0">
                <a:latin typeface="Montserrat" panose="00000500000000000000" pitchFamily="2" charset="0"/>
                <a:ea typeface="Open Sans" panose="020B0606030504020204" pitchFamily="34" charset="0"/>
                <a:cs typeface="Open Sans" panose="020B0606030504020204" pitchFamily="34" charset="0"/>
              </a:rPr>
              <a:t>Dotación de reserva contable indisponible en 5 años e independiente de la anterior. </a:t>
            </a:r>
          </a:p>
          <a:p>
            <a:pPr lvl="1" algn="just">
              <a:buFont typeface="Wingdings" panose="05000000000000000000" pitchFamily="2" charset="2"/>
              <a:buChar char="v"/>
            </a:pPr>
            <a:r>
              <a:rPr lang="es-ES" dirty="0">
                <a:latin typeface="Montserrat" panose="00000500000000000000" pitchFamily="2" charset="0"/>
                <a:ea typeface="Open Sans" panose="020B0606030504020204" pitchFamily="34" charset="0"/>
                <a:cs typeface="Open Sans" panose="020B0606030504020204" pitchFamily="34" charset="0"/>
              </a:rPr>
              <a:t>Requisito de mantenimiento del incremento de fondos propios en los 5 ejercicios siguientes.</a:t>
            </a:r>
          </a:p>
          <a:p>
            <a:pPr marL="0" lvl="1" indent="0" algn="just">
              <a:buNone/>
            </a:pPr>
            <a:r>
              <a:rPr lang="es-ES" dirty="0">
                <a:latin typeface="Montserrat" panose="00000500000000000000" pitchFamily="2" charset="0"/>
                <a:ea typeface="Open Sans" panose="020B0606030504020204" pitchFamily="34" charset="0"/>
                <a:cs typeface="Open Sans" panose="020B0606030504020204" pitchFamily="34" charset="0"/>
              </a:rPr>
              <a:t> </a:t>
            </a:r>
          </a:p>
          <a:p>
            <a:pPr marL="139700" lvl="2" indent="0" algn="just">
              <a:buNone/>
            </a:pPr>
            <a:endParaRPr lang="es-ES" b="1" u="sng" dirty="0">
              <a:latin typeface="Montserrat" panose="00000500000000000000" pitchFamily="2"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3038259399"/>
      </p:ext>
    </p:extLst>
  </p:cSld>
  <p:clrMapOvr>
    <a:overrideClrMapping bg1="lt1" tx1="dk1" bg2="lt2" tx2="dk2" accent1="accent1" accent2="accent2" accent3="accent3" accent4="accent4" accent5="accent5" accent6="accent6" hlink="hlink" folHlink="folHlink"/>
  </p:clrMapOvr>
  <p:transition>
    <p:fade/>
  </p:transition>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002060"/>
        </a:solidFill>
        <a:effectLst/>
      </p:bgPr>
    </p:bg>
    <p:spTree>
      <p:nvGrpSpPr>
        <p:cNvPr id="1" name=""/>
        <p:cNvGrpSpPr/>
        <p:nvPr/>
      </p:nvGrpSpPr>
      <p:grpSpPr>
        <a:xfrm>
          <a:off x="0" y="0"/>
          <a:ext cx="0" cy="0"/>
          <a:chOff x="0" y="0"/>
          <a:chExt cx="0" cy="0"/>
        </a:xfrm>
      </p:grpSpPr>
      <p:sp>
        <p:nvSpPr>
          <p:cNvPr id="12" name="Title 1">
            <a:extLst>
              <a:ext uri="{FF2B5EF4-FFF2-40B4-BE49-F238E27FC236}">
                <a16:creationId xmlns:a16="http://schemas.microsoft.com/office/drawing/2014/main" id="{5CEA7F10-3205-4767-B8EB-BF2714140211}"/>
              </a:ext>
            </a:extLst>
          </p:cNvPr>
          <p:cNvSpPr txBox="1">
            <a:spLocks/>
          </p:cNvSpPr>
          <p:nvPr/>
        </p:nvSpPr>
        <p:spPr bwMode="gray">
          <a:xfrm>
            <a:off x="722978" y="339006"/>
            <a:ext cx="9667931" cy="274249"/>
          </a:xfrm>
          <a:prstGeom prst="rect">
            <a:avLst/>
          </a:prstGeom>
        </p:spPr>
        <p:txBody>
          <a:bodyPr vert="horz" lIns="0" tIns="0" rIns="0" bIns="0" rtlCol="0" anchor="t" anchorCtr="0">
            <a:noAutofit/>
          </a:bodyPr>
          <a:lstStyle>
            <a:lvl1pPr algn="l" defTabSz="914400" rtl="0" eaLnBrk="1" latinLnBrk="0" hangingPunct="1">
              <a:spcBef>
                <a:spcPct val="0"/>
              </a:spcBef>
              <a:buNone/>
              <a:defRPr sz="2000" kern="1200">
                <a:solidFill>
                  <a:schemeClr val="tx1"/>
                </a:solidFill>
                <a:latin typeface="+mj-lt"/>
                <a:ea typeface="+mj-ea"/>
                <a:cs typeface="+mj-cs"/>
              </a:defRPr>
            </a:lvl1pPr>
          </a:lstStyle>
          <a:p>
            <a:pPr defTabSz="2166502"/>
            <a:r>
              <a:rPr lang="es-ES" b="1" dirty="0">
                <a:solidFill>
                  <a:srgbClr val="FFFF00"/>
                </a:solidFill>
                <a:latin typeface="Montserrat" panose="00000500000000000000" pitchFamily="2" charset="0"/>
                <a:ea typeface="Open Sans" panose="020B0606030504020204" pitchFamily="34" charset="0"/>
                <a:cs typeface="Open Sans" panose="020B0606030504020204" pitchFamily="34" charset="0"/>
              </a:rPr>
              <a:t>3) Tributación en el Impuesto sobre Sociedades (IS)</a:t>
            </a:r>
            <a:br>
              <a:rPr lang="es-ES" b="1" dirty="0">
                <a:solidFill>
                  <a:schemeClr val="bg1"/>
                </a:solidFill>
                <a:latin typeface="Open Sans" panose="020B0606030504020204" pitchFamily="34" charset="0"/>
                <a:ea typeface="Open Sans" panose="020B0606030504020204" pitchFamily="34" charset="0"/>
                <a:cs typeface="Open Sans" panose="020B0606030504020204" pitchFamily="34" charset="0"/>
              </a:rPr>
            </a:br>
            <a:endParaRPr lang="es-ES_tradnl" b="1" i="1"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7" name="Text Placeholder 5">
            <a:extLst>
              <a:ext uri="{FF2B5EF4-FFF2-40B4-BE49-F238E27FC236}">
                <a16:creationId xmlns:a16="http://schemas.microsoft.com/office/drawing/2014/main" id="{1F80E47C-C4AB-46D4-ACA6-06748687DA22}"/>
              </a:ext>
            </a:extLst>
          </p:cNvPr>
          <p:cNvSpPr txBox="1">
            <a:spLocks/>
          </p:cNvSpPr>
          <p:nvPr/>
        </p:nvSpPr>
        <p:spPr>
          <a:xfrm>
            <a:off x="722977" y="1467586"/>
            <a:ext cx="5095037" cy="2000548"/>
          </a:xfrm>
          <a:prstGeom prst="rect">
            <a:avLst/>
          </a:prstGeom>
          <a:noFill/>
        </p:spPr>
        <p:txBody>
          <a:bodyPr wrap="square" lIns="0" tIns="0" rIns="0" bIns="0">
            <a:spAutoFit/>
          </a:bodyPr>
          <a:lstStyle>
            <a:defPPr>
              <a:defRPr lang="en-US"/>
            </a:defPPr>
            <a:lvl1pPr indent="0" defTabSz="957263" fontAlgn="base">
              <a:lnSpc>
                <a:spcPct val="100000"/>
              </a:lnSpc>
              <a:spcBef>
                <a:spcPts val="400"/>
              </a:spcBef>
              <a:spcAft>
                <a:spcPts val="0"/>
              </a:spcAft>
              <a:buFont typeface="Arial" charset="0"/>
              <a:defRPr sz="1400">
                <a:solidFill>
                  <a:schemeClr val="tx2"/>
                </a:solidFill>
              </a:defRPr>
            </a:lvl1pPr>
            <a:lvl2pPr marL="114300" lvl="1" indent="-114300" defTabSz="957263" fontAlgn="base">
              <a:lnSpc>
                <a:spcPct val="100000"/>
              </a:lnSpc>
              <a:spcBef>
                <a:spcPts val="600"/>
              </a:spcBef>
              <a:spcAft>
                <a:spcPts val="0"/>
              </a:spcAft>
              <a:buSzPct val="100000"/>
              <a:buFont typeface="Arial"/>
              <a:buChar char="•"/>
              <a:defRPr sz="1000">
                <a:solidFill>
                  <a:schemeClr val="bg1"/>
                </a:solidFill>
                <a:ea typeface="+mj-ea"/>
                <a:cs typeface="+mj-cs"/>
              </a:defRPr>
            </a:lvl2pPr>
            <a:lvl3pPr marL="254000" lvl="2" indent="-114300" defTabSz="957263" fontAlgn="base">
              <a:lnSpc>
                <a:spcPct val="100000"/>
              </a:lnSpc>
              <a:spcBef>
                <a:spcPts val="600"/>
              </a:spcBef>
              <a:spcAft>
                <a:spcPts val="0"/>
              </a:spcAft>
              <a:buSzPct val="100000"/>
              <a:buFont typeface="Arial"/>
              <a:buChar char="−"/>
              <a:defRPr sz="1000">
                <a:solidFill>
                  <a:schemeClr val="bg1"/>
                </a:solidFill>
                <a:ea typeface="+mj-ea"/>
                <a:cs typeface="+mj-cs"/>
              </a:defRPr>
            </a:lvl3pPr>
            <a:lvl4pPr marL="540000" indent="-180000" defTabSz="957263" fontAlgn="base">
              <a:lnSpc>
                <a:spcPct val="100000"/>
              </a:lnSpc>
              <a:spcBef>
                <a:spcPts val="400"/>
              </a:spcBef>
              <a:spcAft>
                <a:spcPts val="0"/>
              </a:spcAft>
              <a:buFont typeface="Arial" charset="0"/>
              <a:buChar char="•"/>
              <a:defRPr sz="1200">
                <a:solidFill>
                  <a:schemeClr val="tx2"/>
                </a:solidFill>
                <a:ea typeface="+mj-ea"/>
                <a:cs typeface="+mj-cs"/>
              </a:defRPr>
            </a:lvl4pPr>
            <a:lvl5pPr marL="720000" indent="-179388" defTabSz="957263" fontAlgn="base">
              <a:lnSpc>
                <a:spcPct val="100000"/>
              </a:lnSpc>
              <a:spcBef>
                <a:spcPts val="400"/>
              </a:spcBef>
              <a:spcAft>
                <a:spcPts val="0"/>
              </a:spcAft>
              <a:buFont typeface="Arial" charset="0"/>
              <a:buChar char="‒"/>
              <a:defRPr sz="1200">
                <a:solidFill>
                  <a:schemeClr val="tx2"/>
                </a:solidFill>
                <a:ea typeface="+mj-ea"/>
                <a:cs typeface="+mj-cs"/>
              </a:defRPr>
            </a:lvl5pPr>
            <a:lvl6pPr marL="900000" indent="-180000" defTabSz="859512">
              <a:lnSpc>
                <a:spcPct val="100000"/>
              </a:lnSpc>
              <a:spcBef>
                <a:spcPts val="400"/>
              </a:spcBef>
              <a:spcAft>
                <a:spcPts val="0"/>
              </a:spcAft>
              <a:buFont typeface="Arial" pitchFamily="34" charset="0"/>
              <a:buChar char="•"/>
              <a:defRPr sz="1200" baseline="0">
                <a:solidFill>
                  <a:schemeClr val="accent1"/>
                </a:solidFill>
              </a:defRPr>
            </a:lvl6pPr>
            <a:lvl7pPr marL="1080000" indent="-180000" defTabSz="859512">
              <a:lnSpc>
                <a:spcPct val="100000"/>
              </a:lnSpc>
              <a:spcBef>
                <a:spcPts val="400"/>
              </a:spcBef>
              <a:spcAft>
                <a:spcPts val="0"/>
              </a:spcAft>
              <a:buFont typeface="Arial" pitchFamily="34" charset="0"/>
              <a:buChar char="‒"/>
              <a:defRPr sz="1200">
                <a:solidFill>
                  <a:schemeClr val="accent1"/>
                </a:solidFill>
              </a:defRPr>
            </a:lvl7pPr>
            <a:lvl8pPr marL="1260000" indent="-180000" defTabSz="859512">
              <a:lnSpc>
                <a:spcPct val="100000"/>
              </a:lnSpc>
              <a:spcBef>
                <a:spcPts val="400"/>
              </a:spcBef>
              <a:spcAft>
                <a:spcPts val="0"/>
              </a:spcAft>
              <a:buFont typeface="Arial" pitchFamily="34" charset="0"/>
              <a:buChar char="•"/>
              <a:defRPr sz="1200">
                <a:solidFill>
                  <a:schemeClr val="accent1"/>
                </a:solidFill>
              </a:defRPr>
            </a:lvl8pPr>
            <a:lvl9pPr marL="1440000" indent="-180000" defTabSz="859512">
              <a:lnSpc>
                <a:spcPct val="100000"/>
              </a:lnSpc>
              <a:spcBef>
                <a:spcPts val="400"/>
              </a:spcBef>
              <a:spcAft>
                <a:spcPts val="0"/>
              </a:spcAft>
              <a:buFont typeface="Arial" pitchFamily="34" charset="0"/>
              <a:buChar char="‒"/>
              <a:defRPr sz="1200">
                <a:solidFill>
                  <a:schemeClr val="accent1"/>
                </a:solidFill>
              </a:defRPr>
            </a:lvl9pPr>
          </a:lstStyle>
          <a:p>
            <a:pPr marL="0" lvl="1" indent="0" algn="just">
              <a:buNone/>
            </a:pPr>
            <a:r>
              <a:rPr lang="es-ES" b="1" u="sng" dirty="0">
                <a:latin typeface="Montserrat" panose="00000500000000000000" pitchFamily="2" charset="0"/>
                <a:ea typeface="Open Sans" panose="020B0606030504020204" pitchFamily="34" charset="0"/>
                <a:cs typeface="Open Sans" panose="020B0606030504020204" pitchFamily="34" charset="0"/>
              </a:rPr>
              <a:t>9) I+D+i:</a:t>
            </a:r>
            <a:endParaRPr lang="es-ES" sz="1400" b="1" u="sng" dirty="0">
              <a:solidFill>
                <a:schemeClr val="tx2"/>
              </a:solidFill>
              <a:latin typeface="Montserrat" panose="00000500000000000000" pitchFamily="2" charset="0"/>
              <a:ea typeface="Open Sans" panose="020B0606030504020204" pitchFamily="34" charset="0"/>
              <a:cs typeface="Open Sans" panose="020B0606030504020204" pitchFamily="34" charset="0"/>
            </a:endParaRPr>
          </a:p>
          <a:p>
            <a:pPr lvl="1" algn="just">
              <a:buFont typeface="Wingdings" panose="05000000000000000000" pitchFamily="2" charset="2"/>
              <a:buChar char="v"/>
            </a:pPr>
            <a:r>
              <a:rPr lang="es-ES_tradnl" sz="1000" b="1" dirty="0">
                <a:solidFill>
                  <a:schemeClr val="bg1"/>
                </a:solidFill>
                <a:latin typeface="Montserrat" panose="00000500000000000000" pitchFamily="2" charset="0"/>
                <a:ea typeface="Open Sans" panose="020B0606030504020204" pitchFamily="34" charset="0"/>
                <a:cs typeface="Open Sans" panose="020B0606030504020204" pitchFamily="34" charset="0"/>
              </a:rPr>
              <a:t>Investigación: </a:t>
            </a:r>
            <a:r>
              <a:rPr lang="es-ES" sz="1000" dirty="0">
                <a:solidFill>
                  <a:schemeClr val="bg1"/>
                </a:solidFill>
                <a:latin typeface="Montserrat" panose="00000500000000000000" pitchFamily="2" charset="0"/>
                <a:ea typeface="Open Sans" panose="020B0606030504020204" pitchFamily="34" charset="0"/>
                <a:cs typeface="Open Sans" panose="020B0606030504020204" pitchFamily="34" charset="0"/>
              </a:rPr>
              <a:t>indagación original y planificada con el objetivo de adquirir nuevos conocimientos y una superior comprensión en el ámbito científico o tecnológico.</a:t>
            </a:r>
          </a:p>
          <a:p>
            <a:pPr lvl="1" algn="just">
              <a:buFont typeface="Wingdings" panose="05000000000000000000" pitchFamily="2" charset="2"/>
              <a:buChar char="v"/>
            </a:pPr>
            <a:r>
              <a:rPr lang="es-ES_tradnl" sz="1000" b="1" dirty="0">
                <a:solidFill>
                  <a:schemeClr val="bg1"/>
                </a:solidFill>
                <a:latin typeface="Montserrat" panose="00000500000000000000" pitchFamily="2" charset="0"/>
                <a:ea typeface="Open Sans" panose="020B0606030504020204" pitchFamily="34" charset="0"/>
                <a:cs typeface="Open Sans" panose="020B0606030504020204" pitchFamily="34" charset="0"/>
              </a:rPr>
              <a:t>Desarrollo: </a:t>
            </a:r>
            <a:r>
              <a:rPr lang="es-ES" sz="1000" dirty="0">
                <a:solidFill>
                  <a:schemeClr val="bg1"/>
                </a:solidFill>
                <a:latin typeface="Montserrat" panose="00000500000000000000" pitchFamily="2" charset="0"/>
                <a:ea typeface="Open Sans" panose="020B0606030504020204" pitchFamily="34" charset="0"/>
                <a:cs typeface="Open Sans" panose="020B0606030504020204" pitchFamily="34" charset="0"/>
              </a:rPr>
              <a:t>aplicación de los resultados de la investigación para la fabricación de nuevos materiales o productos; para el diseño de nuevos procesos o sistemas de producción; o para la mejora tecnológica de todos ellos.  </a:t>
            </a:r>
          </a:p>
          <a:p>
            <a:pPr lvl="1" algn="just">
              <a:buFont typeface="Wingdings" panose="05000000000000000000" pitchFamily="2" charset="2"/>
              <a:buChar char="v"/>
            </a:pPr>
            <a:r>
              <a:rPr lang="es-ES_tradnl" sz="1000" b="1" dirty="0">
                <a:solidFill>
                  <a:schemeClr val="bg1"/>
                </a:solidFill>
                <a:latin typeface="Montserrat" panose="00000500000000000000" pitchFamily="2" charset="0"/>
                <a:ea typeface="Open Sans" panose="020B0606030504020204" pitchFamily="34" charset="0"/>
                <a:cs typeface="Open Sans" panose="020B0606030504020204" pitchFamily="34" charset="0"/>
              </a:rPr>
              <a:t>Innovación: </a:t>
            </a:r>
            <a:r>
              <a:rPr lang="es-ES" sz="1000" dirty="0">
                <a:solidFill>
                  <a:schemeClr val="bg1"/>
                </a:solidFill>
                <a:latin typeface="Montserrat" panose="00000500000000000000" pitchFamily="2" charset="0"/>
                <a:ea typeface="Open Sans" panose="020B0606030504020204" pitchFamily="34" charset="0"/>
                <a:cs typeface="Open Sans" panose="020B0606030504020204" pitchFamily="34" charset="0"/>
              </a:rPr>
              <a:t>actividad cuyo resultado sea un avance tecnológico en la obtención de nuevos productos o nuevos procesos de producción, o en la mejora de los ya existentes.</a:t>
            </a:r>
            <a:endParaRPr lang="es-ES_tradnl" sz="1000" dirty="0">
              <a:solidFill>
                <a:schemeClr val="bg1"/>
              </a:solidFill>
              <a:latin typeface="Montserrat" panose="00000500000000000000" pitchFamily="2" charset="0"/>
              <a:ea typeface="Open Sans" panose="020B0606030504020204" pitchFamily="34" charset="0"/>
              <a:cs typeface="Open Sans" panose="020B0606030504020204" pitchFamily="34" charset="0"/>
            </a:endParaRPr>
          </a:p>
          <a:p>
            <a:pPr marL="139700" lvl="2" indent="0" algn="just">
              <a:buNone/>
            </a:pPr>
            <a:endParaRPr lang="es-ES" b="1" u="sng" dirty="0">
              <a:latin typeface="Montserrat" panose="00000500000000000000" pitchFamily="2" charset="0"/>
              <a:ea typeface="Open Sans" panose="020B0606030504020204" pitchFamily="34" charset="0"/>
              <a:cs typeface="Open Sans" panose="020B0606030504020204" pitchFamily="34" charset="0"/>
            </a:endParaRPr>
          </a:p>
        </p:txBody>
      </p:sp>
      <p:sp>
        <p:nvSpPr>
          <p:cNvPr id="8" name="Text Placeholder 5">
            <a:extLst>
              <a:ext uri="{FF2B5EF4-FFF2-40B4-BE49-F238E27FC236}">
                <a16:creationId xmlns:a16="http://schemas.microsoft.com/office/drawing/2014/main" id="{F9E0167B-B376-414B-A8F5-7ADDD28D16F4}"/>
              </a:ext>
            </a:extLst>
          </p:cNvPr>
          <p:cNvSpPr txBox="1">
            <a:spLocks/>
          </p:cNvSpPr>
          <p:nvPr/>
        </p:nvSpPr>
        <p:spPr>
          <a:xfrm>
            <a:off x="722978" y="3947824"/>
            <a:ext cx="5095037" cy="2000548"/>
          </a:xfrm>
          <a:prstGeom prst="rect">
            <a:avLst/>
          </a:prstGeom>
          <a:noFill/>
        </p:spPr>
        <p:txBody>
          <a:bodyPr wrap="square" lIns="0" tIns="0" rIns="0" bIns="0">
            <a:spAutoFit/>
          </a:bodyPr>
          <a:lstStyle>
            <a:defPPr>
              <a:defRPr lang="en-US"/>
            </a:defPPr>
            <a:lvl1pPr indent="0" defTabSz="957263" fontAlgn="base">
              <a:lnSpc>
                <a:spcPct val="100000"/>
              </a:lnSpc>
              <a:spcBef>
                <a:spcPts val="400"/>
              </a:spcBef>
              <a:spcAft>
                <a:spcPts val="0"/>
              </a:spcAft>
              <a:buFont typeface="Arial" charset="0"/>
              <a:defRPr sz="1400">
                <a:solidFill>
                  <a:schemeClr val="tx2"/>
                </a:solidFill>
              </a:defRPr>
            </a:lvl1pPr>
            <a:lvl2pPr marL="114300" lvl="1" indent="-114300" defTabSz="957263" fontAlgn="base">
              <a:lnSpc>
                <a:spcPct val="100000"/>
              </a:lnSpc>
              <a:spcBef>
                <a:spcPts val="600"/>
              </a:spcBef>
              <a:spcAft>
                <a:spcPts val="0"/>
              </a:spcAft>
              <a:buSzPct val="100000"/>
              <a:buFont typeface="Arial"/>
              <a:buChar char="•"/>
              <a:defRPr sz="1000">
                <a:solidFill>
                  <a:schemeClr val="bg1"/>
                </a:solidFill>
                <a:ea typeface="+mj-ea"/>
                <a:cs typeface="+mj-cs"/>
              </a:defRPr>
            </a:lvl2pPr>
            <a:lvl3pPr marL="254000" lvl="2" indent="-114300" defTabSz="957263" fontAlgn="base">
              <a:lnSpc>
                <a:spcPct val="100000"/>
              </a:lnSpc>
              <a:spcBef>
                <a:spcPts val="600"/>
              </a:spcBef>
              <a:spcAft>
                <a:spcPts val="0"/>
              </a:spcAft>
              <a:buSzPct val="100000"/>
              <a:buFont typeface="Arial"/>
              <a:buChar char="−"/>
              <a:defRPr sz="1000">
                <a:solidFill>
                  <a:schemeClr val="bg1"/>
                </a:solidFill>
                <a:ea typeface="+mj-ea"/>
                <a:cs typeface="+mj-cs"/>
              </a:defRPr>
            </a:lvl3pPr>
            <a:lvl4pPr marL="540000" indent="-180000" defTabSz="957263" fontAlgn="base">
              <a:lnSpc>
                <a:spcPct val="100000"/>
              </a:lnSpc>
              <a:spcBef>
                <a:spcPts val="400"/>
              </a:spcBef>
              <a:spcAft>
                <a:spcPts val="0"/>
              </a:spcAft>
              <a:buFont typeface="Arial" charset="0"/>
              <a:buChar char="•"/>
              <a:defRPr sz="1200">
                <a:solidFill>
                  <a:schemeClr val="tx2"/>
                </a:solidFill>
                <a:ea typeface="+mj-ea"/>
                <a:cs typeface="+mj-cs"/>
              </a:defRPr>
            </a:lvl4pPr>
            <a:lvl5pPr marL="720000" indent="-179388" defTabSz="957263" fontAlgn="base">
              <a:lnSpc>
                <a:spcPct val="100000"/>
              </a:lnSpc>
              <a:spcBef>
                <a:spcPts val="400"/>
              </a:spcBef>
              <a:spcAft>
                <a:spcPts val="0"/>
              </a:spcAft>
              <a:buFont typeface="Arial" charset="0"/>
              <a:buChar char="‒"/>
              <a:defRPr sz="1200">
                <a:solidFill>
                  <a:schemeClr val="tx2"/>
                </a:solidFill>
                <a:ea typeface="+mj-ea"/>
                <a:cs typeface="+mj-cs"/>
              </a:defRPr>
            </a:lvl5pPr>
            <a:lvl6pPr marL="900000" indent="-180000" defTabSz="859512">
              <a:lnSpc>
                <a:spcPct val="100000"/>
              </a:lnSpc>
              <a:spcBef>
                <a:spcPts val="400"/>
              </a:spcBef>
              <a:spcAft>
                <a:spcPts val="0"/>
              </a:spcAft>
              <a:buFont typeface="Arial" pitchFamily="34" charset="0"/>
              <a:buChar char="•"/>
              <a:defRPr sz="1200" baseline="0">
                <a:solidFill>
                  <a:schemeClr val="accent1"/>
                </a:solidFill>
              </a:defRPr>
            </a:lvl6pPr>
            <a:lvl7pPr marL="1080000" indent="-180000" defTabSz="859512">
              <a:lnSpc>
                <a:spcPct val="100000"/>
              </a:lnSpc>
              <a:spcBef>
                <a:spcPts val="400"/>
              </a:spcBef>
              <a:spcAft>
                <a:spcPts val="0"/>
              </a:spcAft>
              <a:buFont typeface="Arial" pitchFamily="34" charset="0"/>
              <a:buChar char="‒"/>
              <a:defRPr sz="1200">
                <a:solidFill>
                  <a:schemeClr val="accent1"/>
                </a:solidFill>
              </a:defRPr>
            </a:lvl7pPr>
            <a:lvl8pPr marL="1260000" indent="-180000" defTabSz="859512">
              <a:lnSpc>
                <a:spcPct val="100000"/>
              </a:lnSpc>
              <a:spcBef>
                <a:spcPts val="400"/>
              </a:spcBef>
              <a:spcAft>
                <a:spcPts val="0"/>
              </a:spcAft>
              <a:buFont typeface="Arial" pitchFamily="34" charset="0"/>
              <a:buChar char="•"/>
              <a:defRPr sz="1200">
                <a:solidFill>
                  <a:schemeClr val="accent1"/>
                </a:solidFill>
              </a:defRPr>
            </a:lvl8pPr>
            <a:lvl9pPr marL="1440000" indent="-180000" defTabSz="859512">
              <a:lnSpc>
                <a:spcPct val="100000"/>
              </a:lnSpc>
              <a:spcBef>
                <a:spcPts val="400"/>
              </a:spcBef>
              <a:spcAft>
                <a:spcPts val="0"/>
              </a:spcAft>
              <a:buFont typeface="Arial" pitchFamily="34" charset="0"/>
              <a:buChar char="‒"/>
              <a:defRPr sz="1200">
                <a:solidFill>
                  <a:schemeClr val="accent1"/>
                </a:solidFill>
              </a:defRPr>
            </a:lvl9pPr>
          </a:lstStyle>
          <a:p>
            <a:pPr>
              <a:spcBef>
                <a:spcPts val="600"/>
              </a:spcBef>
              <a:buSzPct val="100000"/>
            </a:pPr>
            <a:r>
              <a:rPr lang="es-ES_tradnl" sz="1000" b="1" dirty="0">
                <a:solidFill>
                  <a:schemeClr val="bg1"/>
                </a:solidFill>
                <a:latin typeface="Montserrat" panose="00000500000000000000" pitchFamily="2" charset="0"/>
                <a:ea typeface="Open Sans" panose="020B0606030504020204" pitchFamily="34" charset="0"/>
                <a:cs typeface="Open Sans" panose="020B0606030504020204" pitchFamily="34" charset="0"/>
              </a:rPr>
              <a:t>Incentivos fiscales del gasto en I+D+i, aplicable a todo tipo de entidades:</a:t>
            </a:r>
          </a:p>
          <a:p>
            <a:pPr>
              <a:spcBef>
                <a:spcPts val="600"/>
              </a:spcBef>
              <a:buSzPct val="100000"/>
            </a:pPr>
            <a:endParaRPr lang="es-ES_tradnl" sz="1000" dirty="0">
              <a:solidFill>
                <a:schemeClr val="bg1"/>
              </a:solidFill>
              <a:latin typeface="Montserrat" panose="00000500000000000000" pitchFamily="2" charset="0"/>
              <a:ea typeface="Open Sans" panose="020B0606030504020204" pitchFamily="34" charset="0"/>
              <a:cs typeface="Open Sans" panose="020B0606030504020204" pitchFamily="34" charset="0"/>
            </a:endParaRPr>
          </a:p>
          <a:p>
            <a:pPr marL="171450" indent="-171450">
              <a:spcBef>
                <a:spcPts val="600"/>
              </a:spcBef>
              <a:buSzPct val="100000"/>
              <a:buFont typeface="Wingdings" panose="05000000000000000000" pitchFamily="2" charset="2"/>
              <a:buChar char="v"/>
            </a:pPr>
            <a:r>
              <a:rPr lang="es-ES_tradnl" sz="1000" b="1" dirty="0">
                <a:solidFill>
                  <a:schemeClr val="bg1"/>
                </a:solidFill>
                <a:latin typeface="Montserrat" panose="00000500000000000000" pitchFamily="2" charset="0"/>
                <a:ea typeface="Open Sans" panose="020B0606030504020204" pitchFamily="34" charset="0"/>
                <a:cs typeface="Open Sans" panose="020B0606030504020204" pitchFamily="34" charset="0"/>
              </a:rPr>
              <a:t>Libertad de amortización </a:t>
            </a:r>
            <a:r>
              <a:rPr lang="es-ES_tradnl" sz="1000" dirty="0">
                <a:solidFill>
                  <a:schemeClr val="bg1"/>
                </a:solidFill>
                <a:latin typeface="Montserrat" panose="00000500000000000000" pitchFamily="2" charset="0"/>
                <a:ea typeface="Open Sans" panose="020B0606030504020204" pitchFamily="34" charset="0"/>
                <a:cs typeface="Open Sans" panose="020B0606030504020204" pitchFamily="34" charset="0"/>
              </a:rPr>
              <a:t>sobre la base imponible.</a:t>
            </a:r>
          </a:p>
          <a:p>
            <a:pPr marL="171450" indent="-171450">
              <a:spcBef>
                <a:spcPts val="600"/>
              </a:spcBef>
              <a:buSzPct val="100000"/>
              <a:buFont typeface="Wingdings" panose="05000000000000000000" pitchFamily="2" charset="2"/>
              <a:buChar char="v"/>
            </a:pPr>
            <a:endParaRPr lang="es-ES_tradnl" sz="1000" b="1" dirty="0">
              <a:solidFill>
                <a:schemeClr val="bg1"/>
              </a:solidFill>
              <a:latin typeface="Montserrat" panose="00000500000000000000" pitchFamily="2" charset="0"/>
              <a:ea typeface="Open Sans" panose="020B0606030504020204" pitchFamily="34" charset="0"/>
              <a:cs typeface="Open Sans" panose="020B0606030504020204" pitchFamily="34" charset="0"/>
            </a:endParaRPr>
          </a:p>
          <a:p>
            <a:pPr marL="171450" indent="-171450">
              <a:spcBef>
                <a:spcPts val="600"/>
              </a:spcBef>
              <a:buSzPct val="100000"/>
              <a:buFont typeface="Wingdings" panose="05000000000000000000" pitchFamily="2" charset="2"/>
              <a:buChar char="v"/>
            </a:pPr>
            <a:r>
              <a:rPr lang="es-ES_tradnl" sz="1000" b="1" dirty="0">
                <a:solidFill>
                  <a:schemeClr val="bg1"/>
                </a:solidFill>
                <a:latin typeface="Montserrat" panose="00000500000000000000" pitchFamily="2" charset="0"/>
                <a:ea typeface="Open Sans" panose="020B0606030504020204" pitchFamily="34" charset="0"/>
                <a:cs typeface="Open Sans" panose="020B0606030504020204" pitchFamily="34" charset="0"/>
              </a:rPr>
              <a:t>Deducción</a:t>
            </a:r>
            <a:r>
              <a:rPr lang="es-ES_tradnl" sz="1000" dirty="0">
                <a:solidFill>
                  <a:schemeClr val="bg1"/>
                </a:solidFill>
                <a:latin typeface="Montserrat" panose="00000500000000000000" pitchFamily="2" charset="0"/>
                <a:ea typeface="Open Sans" panose="020B0606030504020204" pitchFamily="34" charset="0"/>
                <a:cs typeface="Open Sans" panose="020B0606030504020204" pitchFamily="34" charset="0"/>
              </a:rPr>
              <a:t> sobre la cuota integra.</a:t>
            </a:r>
          </a:p>
          <a:p>
            <a:pPr marL="171450" indent="-171450">
              <a:spcBef>
                <a:spcPts val="600"/>
              </a:spcBef>
              <a:buSzPct val="100000"/>
              <a:buFont typeface="Wingdings" panose="05000000000000000000" pitchFamily="2" charset="2"/>
              <a:buChar char="v"/>
            </a:pPr>
            <a:endParaRPr lang="es-ES_tradnl" sz="1000" b="1" dirty="0">
              <a:solidFill>
                <a:schemeClr val="bg1"/>
              </a:solidFill>
              <a:latin typeface="Montserrat" panose="00000500000000000000" pitchFamily="2" charset="0"/>
              <a:ea typeface="Open Sans" panose="020B0606030504020204" pitchFamily="34" charset="0"/>
              <a:cs typeface="Open Sans" panose="020B0606030504020204" pitchFamily="34" charset="0"/>
            </a:endParaRPr>
          </a:p>
          <a:p>
            <a:pPr marL="171450" indent="-171450">
              <a:spcBef>
                <a:spcPts val="600"/>
              </a:spcBef>
              <a:buSzPct val="100000"/>
              <a:buFont typeface="Wingdings" panose="05000000000000000000" pitchFamily="2" charset="2"/>
              <a:buChar char="v"/>
            </a:pPr>
            <a:r>
              <a:rPr lang="es-ES_tradnl" sz="1000" b="1" dirty="0">
                <a:solidFill>
                  <a:schemeClr val="bg1"/>
                </a:solidFill>
                <a:latin typeface="Montserrat" panose="00000500000000000000" pitchFamily="2" charset="0"/>
                <a:ea typeface="Open Sans" panose="020B0606030504020204" pitchFamily="34" charset="0"/>
                <a:cs typeface="Open Sans" panose="020B0606030504020204" pitchFamily="34" charset="0"/>
              </a:rPr>
              <a:t>Patent-Box</a:t>
            </a:r>
          </a:p>
          <a:p>
            <a:pPr marL="0" lvl="1" indent="0" algn="just">
              <a:buNone/>
            </a:pPr>
            <a:endParaRPr lang="en-US" dirty="0">
              <a:latin typeface="Montserrat" panose="00000500000000000000" pitchFamily="2" charset="0"/>
              <a:ea typeface="Open Sans" panose="020B0606030504020204" pitchFamily="34" charset="0"/>
              <a:cs typeface="Open Sans" panose="020B0606030504020204" pitchFamily="34" charset="0"/>
            </a:endParaRPr>
          </a:p>
          <a:p>
            <a:pPr marL="139700" lvl="2" indent="0" algn="just">
              <a:buNone/>
            </a:pPr>
            <a:endParaRPr lang="es-ES" b="1" u="sng" dirty="0">
              <a:latin typeface="Montserrat" panose="00000500000000000000" pitchFamily="2" charset="0"/>
              <a:ea typeface="Open Sans" panose="020B0606030504020204" pitchFamily="34" charset="0"/>
              <a:cs typeface="Open Sans" panose="020B0606030504020204" pitchFamily="34" charset="0"/>
            </a:endParaRPr>
          </a:p>
        </p:txBody>
      </p:sp>
      <p:sp>
        <p:nvSpPr>
          <p:cNvPr id="9" name="Text Placeholder 5">
            <a:extLst>
              <a:ext uri="{FF2B5EF4-FFF2-40B4-BE49-F238E27FC236}">
                <a16:creationId xmlns:a16="http://schemas.microsoft.com/office/drawing/2014/main" id="{56912D80-E969-43AE-89E7-CDF29C7D3F98}"/>
              </a:ext>
            </a:extLst>
          </p:cNvPr>
          <p:cNvSpPr txBox="1">
            <a:spLocks/>
          </p:cNvSpPr>
          <p:nvPr/>
        </p:nvSpPr>
        <p:spPr>
          <a:xfrm>
            <a:off x="6279545" y="929704"/>
            <a:ext cx="5095037" cy="1769715"/>
          </a:xfrm>
          <a:prstGeom prst="rect">
            <a:avLst/>
          </a:prstGeom>
          <a:noFill/>
        </p:spPr>
        <p:txBody>
          <a:bodyPr wrap="square" lIns="0" tIns="0" rIns="0" bIns="0">
            <a:spAutoFit/>
          </a:bodyPr>
          <a:lstStyle>
            <a:defPPr>
              <a:defRPr lang="en-US"/>
            </a:defPPr>
            <a:lvl1pPr indent="0" defTabSz="957263" fontAlgn="base">
              <a:lnSpc>
                <a:spcPct val="100000"/>
              </a:lnSpc>
              <a:spcBef>
                <a:spcPts val="400"/>
              </a:spcBef>
              <a:spcAft>
                <a:spcPts val="0"/>
              </a:spcAft>
              <a:buFont typeface="Arial" charset="0"/>
              <a:defRPr sz="1400">
                <a:solidFill>
                  <a:schemeClr val="tx2"/>
                </a:solidFill>
              </a:defRPr>
            </a:lvl1pPr>
            <a:lvl2pPr marL="114300" lvl="1" indent="-114300" defTabSz="957263" fontAlgn="base">
              <a:lnSpc>
                <a:spcPct val="100000"/>
              </a:lnSpc>
              <a:spcBef>
                <a:spcPts val="600"/>
              </a:spcBef>
              <a:spcAft>
                <a:spcPts val="0"/>
              </a:spcAft>
              <a:buSzPct val="100000"/>
              <a:buFont typeface="Arial"/>
              <a:buChar char="•"/>
              <a:defRPr sz="1000">
                <a:solidFill>
                  <a:schemeClr val="bg1"/>
                </a:solidFill>
                <a:ea typeface="+mj-ea"/>
                <a:cs typeface="+mj-cs"/>
              </a:defRPr>
            </a:lvl2pPr>
            <a:lvl3pPr marL="254000" lvl="2" indent="-114300" defTabSz="957263" fontAlgn="base">
              <a:lnSpc>
                <a:spcPct val="100000"/>
              </a:lnSpc>
              <a:spcBef>
                <a:spcPts val="600"/>
              </a:spcBef>
              <a:spcAft>
                <a:spcPts val="0"/>
              </a:spcAft>
              <a:buSzPct val="100000"/>
              <a:buFont typeface="Arial"/>
              <a:buChar char="−"/>
              <a:defRPr sz="1000">
                <a:solidFill>
                  <a:schemeClr val="bg1"/>
                </a:solidFill>
                <a:ea typeface="+mj-ea"/>
                <a:cs typeface="+mj-cs"/>
              </a:defRPr>
            </a:lvl3pPr>
            <a:lvl4pPr marL="540000" indent="-180000" defTabSz="957263" fontAlgn="base">
              <a:lnSpc>
                <a:spcPct val="100000"/>
              </a:lnSpc>
              <a:spcBef>
                <a:spcPts val="400"/>
              </a:spcBef>
              <a:spcAft>
                <a:spcPts val="0"/>
              </a:spcAft>
              <a:buFont typeface="Arial" charset="0"/>
              <a:buChar char="•"/>
              <a:defRPr sz="1200">
                <a:solidFill>
                  <a:schemeClr val="tx2"/>
                </a:solidFill>
                <a:ea typeface="+mj-ea"/>
                <a:cs typeface="+mj-cs"/>
              </a:defRPr>
            </a:lvl4pPr>
            <a:lvl5pPr marL="720000" indent="-179388" defTabSz="957263" fontAlgn="base">
              <a:lnSpc>
                <a:spcPct val="100000"/>
              </a:lnSpc>
              <a:spcBef>
                <a:spcPts val="400"/>
              </a:spcBef>
              <a:spcAft>
                <a:spcPts val="0"/>
              </a:spcAft>
              <a:buFont typeface="Arial" charset="0"/>
              <a:buChar char="‒"/>
              <a:defRPr sz="1200">
                <a:solidFill>
                  <a:schemeClr val="tx2"/>
                </a:solidFill>
                <a:ea typeface="+mj-ea"/>
                <a:cs typeface="+mj-cs"/>
              </a:defRPr>
            </a:lvl5pPr>
            <a:lvl6pPr marL="900000" indent="-180000" defTabSz="859512">
              <a:lnSpc>
                <a:spcPct val="100000"/>
              </a:lnSpc>
              <a:spcBef>
                <a:spcPts val="400"/>
              </a:spcBef>
              <a:spcAft>
                <a:spcPts val="0"/>
              </a:spcAft>
              <a:buFont typeface="Arial" pitchFamily="34" charset="0"/>
              <a:buChar char="•"/>
              <a:defRPr sz="1200" baseline="0">
                <a:solidFill>
                  <a:schemeClr val="accent1"/>
                </a:solidFill>
              </a:defRPr>
            </a:lvl6pPr>
            <a:lvl7pPr marL="1080000" indent="-180000" defTabSz="859512">
              <a:lnSpc>
                <a:spcPct val="100000"/>
              </a:lnSpc>
              <a:spcBef>
                <a:spcPts val="400"/>
              </a:spcBef>
              <a:spcAft>
                <a:spcPts val="0"/>
              </a:spcAft>
              <a:buFont typeface="Arial" pitchFamily="34" charset="0"/>
              <a:buChar char="‒"/>
              <a:defRPr sz="1200">
                <a:solidFill>
                  <a:schemeClr val="accent1"/>
                </a:solidFill>
              </a:defRPr>
            </a:lvl7pPr>
            <a:lvl8pPr marL="1260000" indent="-180000" defTabSz="859512">
              <a:lnSpc>
                <a:spcPct val="100000"/>
              </a:lnSpc>
              <a:spcBef>
                <a:spcPts val="400"/>
              </a:spcBef>
              <a:spcAft>
                <a:spcPts val="0"/>
              </a:spcAft>
              <a:buFont typeface="Arial" pitchFamily="34" charset="0"/>
              <a:buChar char="•"/>
              <a:defRPr sz="1200">
                <a:solidFill>
                  <a:schemeClr val="accent1"/>
                </a:solidFill>
              </a:defRPr>
            </a:lvl8pPr>
            <a:lvl9pPr marL="1440000" indent="-180000" defTabSz="859512">
              <a:lnSpc>
                <a:spcPct val="100000"/>
              </a:lnSpc>
              <a:spcBef>
                <a:spcPts val="400"/>
              </a:spcBef>
              <a:spcAft>
                <a:spcPts val="0"/>
              </a:spcAft>
              <a:buFont typeface="Arial" pitchFamily="34" charset="0"/>
              <a:buChar char="‒"/>
              <a:defRPr sz="1200">
                <a:solidFill>
                  <a:schemeClr val="accent1"/>
                </a:solidFill>
              </a:defRPr>
            </a:lvl9pPr>
          </a:lstStyle>
          <a:p>
            <a:pPr marL="0" lvl="1" indent="0" algn="just">
              <a:buNone/>
            </a:pPr>
            <a:r>
              <a:rPr lang="es-ES" b="1" u="sng" dirty="0">
                <a:latin typeface="Montserrat" panose="00000500000000000000" pitchFamily="2" charset="0"/>
                <a:ea typeface="Open Sans" panose="020B0606030504020204" pitchFamily="34" charset="0"/>
                <a:cs typeface="Open Sans" panose="020B0606030504020204" pitchFamily="34" charset="0"/>
              </a:rPr>
              <a:t>Libertad de amortización sobre la base imponible:</a:t>
            </a:r>
          </a:p>
          <a:p>
            <a:pPr lvl="1" algn="just">
              <a:buFont typeface="Wingdings" panose="05000000000000000000" pitchFamily="2" charset="2"/>
              <a:buChar char="v"/>
            </a:pPr>
            <a:r>
              <a:rPr lang="es-ES_tradnl" sz="1000" dirty="0">
                <a:solidFill>
                  <a:schemeClr val="bg1"/>
                </a:solidFill>
                <a:latin typeface="Montserrat" panose="00000500000000000000" pitchFamily="2" charset="0"/>
                <a:ea typeface="Open Sans" panose="020B0606030504020204" pitchFamily="34" charset="0"/>
                <a:cs typeface="Open Sans" panose="020B0606030504020204" pitchFamily="34" charset="0"/>
              </a:rPr>
              <a:t>Deducibilidad fiscal de los gastos imputados al resultado del ejercicio.</a:t>
            </a:r>
          </a:p>
          <a:p>
            <a:pPr lvl="1" algn="just">
              <a:buFont typeface="Wingdings" panose="05000000000000000000" pitchFamily="2" charset="2"/>
              <a:buChar char="v"/>
            </a:pPr>
            <a:r>
              <a:rPr lang="es-ES_tradnl" sz="1000" dirty="0">
                <a:solidFill>
                  <a:schemeClr val="bg1"/>
                </a:solidFill>
                <a:latin typeface="Montserrat" panose="00000500000000000000" pitchFamily="2" charset="0"/>
                <a:ea typeface="Open Sans" panose="020B0606030504020204" pitchFamily="34" charset="0"/>
                <a:cs typeface="Open Sans" panose="020B0606030504020204" pitchFamily="34" charset="0"/>
              </a:rPr>
              <a:t>Libertad de amortización de inversiones en inmovilizado material e intangible afecto a I+D+i, salvo edificios (amortización máxima 10%).</a:t>
            </a:r>
          </a:p>
          <a:p>
            <a:pPr lvl="1" algn="just">
              <a:buFont typeface="Wingdings" panose="05000000000000000000" pitchFamily="2" charset="2"/>
              <a:buChar char="v"/>
            </a:pPr>
            <a:r>
              <a:rPr lang="es-ES_tradnl" sz="1000" dirty="0">
                <a:solidFill>
                  <a:schemeClr val="bg1"/>
                </a:solidFill>
                <a:latin typeface="Montserrat" panose="00000500000000000000" pitchFamily="2" charset="0"/>
                <a:ea typeface="Open Sans" panose="020B0606030504020204" pitchFamily="34" charset="0"/>
                <a:cs typeface="Open Sans" panose="020B0606030504020204" pitchFamily="34" charset="0"/>
              </a:rPr>
              <a:t>Libertad de amortización de gastos de I+D+i activados como intangibles, excepto la amortización de los elementos acogidos a la libertad de amortización.</a:t>
            </a:r>
          </a:p>
          <a:p>
            <a:pPr lvl="1" algn="just">
              <a:buFont typeface="Wingdings" panose="05000000000000000000" pitchFamily="2" charset="2"/>
              <a:buChar char="v"/>
            </a:pPr>
            <a:r>
              <a:rPr lang="es-ES_tradnl" sz="1000" dirty="0">
                <a:solidFill>
                  <a:schemeClr val="bg1"/>
                </a:solidFill>
                <a:latin typeface="Montserrat" panose="00000500000000000000" pitchFamily="2" charset="0"/>
                <a:ea typeface="Open Sans" panose="020B0606030504020204" pitchFamily="34" charset="0"/>
                <a:cs typeface="Open Sans" panose="020B0606030504020204" pitchFamily="34" charset="0"/>
              </a:rPr>
              <a:t>Compatible con la deducción de I+D+i.</a:t>
            </a:r>
          </a:p>
          <a:p>
            <a:pPr marL="139700" lvl="2" indent="0" algn="just">
              <a:buNone/>
            </a:pPr>
            <a:endParaRPr lang="es-ES" b="1" u="sng" dirty="0">
              <a:latin typeface="Montserrat" panose="00000500000000000000" pitchFamily="2" charset="0"/>
              <a:ea typeface="Open Sans" panose="020B0606030504020204" pitchFamily="34" charset="0"/>
              <a:cs typeface="Open Sans" panose="020B0606030504020204" pitchFamily="34" charset="0"/>
            </a:endParaRPr>
          </a:p>
        </p:txBody>
      </p:sp>
      <p:sp>
        <p:nvSpPr>
          <p:cNvPr id="10" name="Text Placeholder 5">
            <a:extLst>
              <a:ext uri="{FF2B5EF4-FFF2-40B4-BE49-F238E27FC236}">
                <a16:creationId xmlns:a16="http://schemas.microsoft.com/office/drawing/2014/main" id="{2AF94297-CEC0-4914-8EA6-448158FF9391}"/>
              </a:ext>
            </a:extLst>
          </p:cNvPr>
          <p:cNvSpPr txBox="1">
            <a:spLocks/>
          </p:cNvSpPr>
          <p:nvPr/>
        </p:nvSpPr>
        <p:spPr>
          <a:xfrm>
            <a:off x="6279544" y="2856905"/>
            <a:ext cx="5095037" cy="4001095"/>
          </a:xfrm>
          <a:prstGeom prst="rect">
            <a:avLst/>
          </a:prstGeom>
          <a:noFill/>
        </p:spPr>
        <p:txBody>
          <a:bodyPr wrap="square" lIns="0" tIns="0" rIns="0" bIns="0">
            <a:spAutoFit/>
          </a:bodyPr>
          <a:lstStyle>
            <a:defPPr>
              <a:defRPr lang="en-US"/>
            </a:defPPr>
            <a:lvl1pPr indent="0" defTabSz="957263" fontAlgn="base">
              <a:lnSpc>
                <a:spcPct val="100000"/>
              </a:lnSpc>
              <a:spcBef>
                <a:spcPts val="400"/>
              </a:spcBef>
              <a:spcAft>
                <a:spcPts val="0"/>
              </a:spcAft>
              <a:buFont typeface="Arial" charset="0"/>
              <a:defRPr sz="1400">
                <a:solidFill>
                  <a:schemeClr val="tx2"/>
                </a:solidFill>
              </a:defRPr>
            </a:lvl1pPr>
            <a:lvl2pPr marL="114300" lvl="1" indent="-114300" defTabSz="957263" fontAlgn="base">
              <a:lnSpc>
                <a:spcPct val="100000"/>
              </a:lnSpc>
              <a:spcBef>
                <a:spcPts val="600"/>
              </a:spcBef>
              <a:spcAft>
                <a:spcPts val="0"/>
              </a:spcAft>
              <a:buSzPct val="100000"/>
              <a:buFont typeface="Arial"/>
              <a:buChar char="•"/>
              <a:defRPr sz="1000">
                <a:solidFill>
                  <a:schemeClr val="bg1"/>
                </a:solidFill>
                <a:ea typeface="+mj-ea"/>
                <a:cs typeface="+mj-cs"/>
              </a:defRPr>
            </a:lvl2pPr>
            <a:lvl3pPr marL="254000" lvl="2" indent="-114300" defTabSz="957263" fontAlgn="base">
              <a:lnSpc>
                <a:spcPct val="100000"/>
              </a:lnSpc>
              <a:spcBef>
                <a:spcPts val="600"/>
              </a:spcBef>
              <a:spcAft>
                <a:spcPts val="0"/>
              </a:spcAft>
              <a:buSzPct val="100000"/>
              <a:buFont typeface="Arial"/>
              <a:buChar char="−"/>
              <a:defRPr sz="1000">
                <a:solidFill>
                  <a:schemeClr val="bg1"/>
                </a:solidFill>
                <a:ea typeface="+mj-ea"/>
                <a:cs typeface="+mj-cs"/>
              </a:defRPr>
            </a:lvl3pPr>
            <a:lvl4pPr marL="540000" indent="-180000" defTabSz="957263" fontAlgn="base">
              <a:lnSpc>
                <a:spcPct val="100000"/>
              </a:lnSpc>
              <a:spcBef>
                <a:spcPts val="400"/>
              </a:spcBef>
              <a:spcAft>
                <a:spcPts val="0"/>
              </a:spcAft>
              <a:buFont typeface="Arial" charset="0"/>
              <a:buChar char="•"/>
              <a:defRPr sz="1200">
                <a:solidFill>
                  <a:schemeClr val="tx2"/>
                </a:solidFill>
                <a:ea typeface="+mj-ea"/>
                <a:cs typeface="+mj-cs"/>
              </a:defRPr>
            </a:lvl4pPr>
            <a:lvl5pPr marL="720000" indent="-179388" defTabSz="957263" fontAlgn="base">
              <a:lnSpc>
                <a:spcPct val="100000"/>
              </a:lnSpc>
              <a:spcBef>
                <a:spcPts val="400"/>
              </a:spcBef>
              <a:spcAft>
                <a:spcPts val="0"/>
              </a:spcAft>
              <a:buFont typeface="Arial" charset="0"/>
              <a:buChar char="‒"/>
              <a:defRPr sz="1200">
                <a:solidFill>
                  <a:schemeClr val="tx2"/>
                </a:solidFill>
                <a:ea typeface="+mj-ea"/>
                <a:cs typeface="+mj-cs"/>
              </a:defRPr>
            </a:lvl5pPr>
            <a:lvl6pPr marL="900000" indent="-180000" defTabSz="859512">
              <a:lnSpc>
                <a:spcPct val="100000"/>
              </a:lnSpc>
              <a:spcBef>
                <a:spcPts val="400"/>
              </a:spcBef>
              <a:spcAft>
                <a:spcPts val="0"/>
              </a:spcAft>
              <a:buFont typeface="Arial" pitchFamily="34" charset="0"/>
              <a:buChar char="•"/>
              <a:defRPr sz="1200" baseline="0">
                <a:solidFill>
                  <a:schemeClr val="accent1"/>
                </a:solidFill>
              </a:defRPr>
            </a:lvl6pPr>
            <a:lvl7pPr marL="1080000" indent="-180000" defTabSz="859512">
              <a:lnSpc>
                <a:spcPct val="100000"/>
              </a:lnSpc>
              <a:spcBef>
                <a:spcPts val="400"/>
              </a:spcBef>
              <a:spcAft>
                <a:spcPts val="0"/>
              </a:spcAft>
              <a:buFont typeface="Arial" pitchFamily="34" charset="0"/>
              <a:buChar char="‒"/>
              <a:defRPr sz="1200">
                <a:solidFill>
                  <a:schemeClr val="accent1"/>
                </a:solidFill>
              </a:defRPr>
            </a:lvl7pPr>
            <a:lvl8pPr marL="1260000" indent="-180000" defTabSz="859512">
              <a:lnSpc>
                <a:spcPct val="100000"/>
              </a:lnSpc>
              <a:spcBef>
                <a:spcPts val="400"/>
              </a:spcBef>
              <a:spcAft>
                <a:spcPts val="0"/>
              </a:spcAft>
              <a:buFont typeface="Arial" pitchFamily="34" charset="0"/>
              <a:buChar char="•"/>
              <a:defRPr sz="1200">
                <a:solidFill>
                  <a:schemeClr val="accent1"/>
                </a:solidFill>
              </a:defRPr>
            </a:lvl8pPr>
            <a:lvl9pPr marL="1440000" indent="-180000" defTabSz="859512">
              <a:lnSpc>
                <a:spcPct val="100000"/>
              </a:lnSpc>
              <a:spcBef>
                <a:spcPts val="400"/>
              </a:spcBef>
              <a:spcAft>
                <a:spcPts val="0"/>
              </a:spcAft>
              <a:buFont typeface="Arial" pitchFamily="34" charset="0"/>
              <a:buChar char="‒"/>
              <a:defRPr sz="1200">
                <a:solidFill>
                  <a:schemeClr val="accent1"/>
                </a:solidFill>
              </a:defRPr>
            </a:lvl9pPr>
          </a:lstStyle>
          <a:p>
            <a:pPr marL="0" lvl="1" indent="0" algn="just">
              <a:buNone/>
            </a:pPr>
            <a:r>
              <a:rPr lang="es-ES" b="1" u="sng" dirty="0">
                <a:latin typeface="Montserrat" panose="00000500000000000000" pitchFamily="2" charset="0"/>
                <a:ea typeface="Open Sans" panose="020B0606030504020204" pitchFamily="34" charset="0"/>
                <a:cs typeface="Open Sans" panose="020B0606030504020204" pitchFamily="34" charset="0"/>
              </a:rPr>
              <a:t>Deducción sobre la cuota íntegra:</a:t>
            </a:r>
          </a:p>
          <a:p>
            <a:pPr lvl="1" algn="just">
              <a:buFont typeface="Wingdings" panose="05000000000000000000" pitchFamily="2" charset="2"/>
              <a:buChar char="v"/>
            </a:pPr>
            <a:r>
              <a:rPr lang="es-ES_tradnl" sz="1000" dirty="0">
                <a:solidFill>
                  <a:schemeClr val="bg1"/>
                </a:solidFill>
                <a:latin typeface="Montserrat" panose="00000500000000000000" pitchFamily="2" charset="0"/>
                <a:ea typeface="Open Sans" panose="020B0606030504020204" pitchFamily="34" charset="0"/>
                <a:cs typeface="Open Sans" panose="020B0606030504020204" pitchFamily="34" charset="0"/>
              </a:rPr>
              <a:t>Base de la deducción: gastos en I+D+i del ejercicio, ya sean imputados al resultado o activados como intangibles, menos subvenciones.</a:t>
            </a:r>
          </a:p>
          <a:p>
            <a:pPr lvl="1" algn="just">
              <a:buFont typeface="Wingdings" panose="05000000000000000000" pitchFamily="2" charset="2"/>
              <a:buChar char="v"/>
            </a:pPr>
            <a:r>
              <a:rPr lang="es-ES_tradnl" sz="1000" dirty="0">
                <a:solidFill>
                  <a:schemeClr val="bg1"/>
                </a:solidFill>
                <a:latin typeface="Montserrat" panose="00000500000000000000" pitchFamily="2" charset="0"/>
                <a:ea typeface="Open Sans" panose="020B0606030504020204" pitchFamily="34" charset="0"/>
                <a:cs typeface="Open Sans" panose="020B0606030504020204" pitchFamily="34" charset="0"/>
              </a:rPr>
              <a:t>Importe deducción I+D: 25% de la base + 42% sobre el exceso de la media de los 2 ejercicios anteriores + 17% sobre el gasto del personal dedicado en exclusiva a la actividad de I+D + 8% inversión en inmovilizado.</a:t>
            </a:r>
          </a:p>
          <a:p>
            <a:pPr lvl="1" algn="just">
              <a:buFont typeface="Wingdings" panose="05000000000000000000" pitchFamily="2" charset="2"/>
              <a:buChar char="v"/>
            </a:pPr>
            <a:r>
              <a:rPr lang="es-ES_tradnl" sz="1000" dirty="0">
                <a:solidFill>
                  <a:schemeClr val="bg1"/>
                </a:solidFill>
                <a:latin typeface="Montserrat" panose="00000500000000000000" pitchFamily="2" charset="0"/>
                <a:ea typeface="Open Sans" panose="020B0606030504020204" pitchFamily="34" charset="0"/>
                <a:cs typeface="Open Sans" panose="020B0606030504020204" pitchFamily="34" charset="0"/>
              </a:rPr>
              <a:t>Importe deducción IT: 12% de los gastos del periodo.</a:t>
            </a:r>
          </a:p>
          <a:p>
            <a:pPr lvl="1" algn="just">
              <a:buFont typeface="Wingdings" panose="05000000000000000000" pitchFamily="2" charset="2"/>
              <a:buChar char="v"/>
            </a:pPr>
            <a:r>
              <a:rPr lang="es-ES_tradnl" sz="1000" dirty="0">
                <a:solidFill>
                  <a:schemeClr val="bg1"/>
                </a:solidFill>
                <a:latin typeface="Montserrat" panose="00000500000000000000" pitchFamily="2" charset="0"/>
                <a:ea typeface="Open Sans" panose="020B0606030504020204" pitchFamily="34" charset="0"/>
                <a:cs typeface="Open Sans" panose="020B0606030504020204" pitchFamily="34" charset="0"/>
              </a:rPr>
              <a:t>Límite sobre cuota: 25%-50% </a:t>
            </a:r>
            <a:r>
              <a:rPr lang="es-ES_tradnl" sz="1000" dirty="0">
                <a:solidFill>
                  <a:schemeClr val="bg1"/>
                </a:solidFill>
                <a:latin typeface="Montserrat" panose="00000500000000000000" pitchFamily="2" charset="0"/>
                <a:ea typeface="Open Sans" panose="020B0606030504020204" pitchFamily="34" charset="0"/>
                <a:cs typeface="Open Sans" panose="020B0606030504020204" pitchFamily="34" charset="0"/>
                <a:sym typeface="Wingdings" panose="05000000000000000000" pitchFamily="2" charset="2"/>
              </a:rPr>
              <a:t> posibilidad de monetizar la deducción generada pendiente. </a:t>
            </a:r>
          </a:p>
          <a:p>
            <a:pPr marL="715963" lvl="2" indent="-182563" algn="just">
              <a:spcBef>
                <a:spcPts val="600"/>
              </a:spcBef>
              <a:buSzPct val="100000"/>
              <a:buFont typeface="+mj-lt"/>
              <a:buAutoNum type="romanLcPeriod"/>
            </a:pPr>
            <a:r>
              <a:rPr lang="es-ES_tradnl" sz="1000" dirty="0">
                <a:solidFill>
                  <a:schemeClr val="bg1"/>
                </a:solidFill>
                <a:latin typeface="Open Sans" panose="020B0606030504020204" pitchFamily="34" charset="0"/>
                <a:ea typeface="Open Sans" panose="020B0606030504020204" pitchFamily="34" charset="0"/>
                <a:cs typeface="Open Sans" panose="020B0606030504020204" pitchFamily="34" charset="0"/>
                <a:sym typeface="Wingdings" panose="05000000000000000000" pitchFamily="2" charset="2"/>
              </a:rPr>
              <a:t>Tributar al tipo general del 25%.</a:t>
            </a:r>
          </a:p>
          <a:p>
            <a:pPr marL="715963" lvl="2" indent="-182563" algn="just">
              <a:spcBef>
                <a:spcPts val="600"/>
              </a:spcBef>
              <a:buSzPct val="100000"/>
              <a:buFont typeface="+mj-lt"/>
              <a:buAutoNum type="romanLcPeriod"/>
            </a:pPr>
            <a:r>
              <a:rPr lang="es-ES_tradnl" sz="1000" dirty="0">
                <a:solidFill>
                  <a:schemeClr val="bg1"/>
                </a:solidFill>
                <a:latin typeface="Open Sans" panose="020B0606030504020204" pitchFamily="34" charset="0"/>
                <a:ea typeface="Open Sans" panose="020B0606030504020204" pitchFamily="34" charset="0"/>
                <a:cs typeface="Open Sans" panose="020B0606030504020204" pitchFamily="34" charset="0"/>
                <a:sym typeface="Wingdings" panose="05000000000000000000" pitchFamily="2" charset="2"/>
              </a:rPr>
              <a:t>Transcurso de un periodo impositivo desde su generación. </a:t>
            </a:r>
          </a:p>
          <a:p>
            <a:pPr marL="715963" lvl="2" indent="-182563" algn="just">
              <a:spcBef>
                <a:spcPts val="600"/>
              </a:spcBef>
              <a:buSzPct val="100000"/>
              <a:buFont typeface="+mj-lt"/>
              <a:buAutoNum type="romanLcPeriod"/>
            </a:pPr>
            <a:r>
              <a:rPr lang="es-ES_tradnl" sz="1000" dirty="0">
                <a:solidFill>
                  <a:schemeClr val="bg1"/>
                </a:solidFill>
                <a:latin typeface="Open Sans" panose="020B0606030504020204" pitchFamily="34" charset="0"/>
                <a:ea typeface="Open Sans" panose="020B0606030504020204" pitchFamily="34" charset="0"/>
                <a:cs typeface="Open Sans" panose="020B0606030504020204" pitchFamily="34" charset="0"/>
                <a:sym typeface="Wingdings" panose="05000000000000000000" pitchFamily="2" charset="2"/>
              </a:rPr>
              <a:t>Quita del 20% sobre la deducción monetizada. </a:t>
            </a:r>
          </a:p>
          <a:p>
            <a:pPr marL="715963" lvl="2" indent="-182563" algn="just">
              <a:spcBef>
                <a:spcPts val="600"/>
              </a:spcBef>
              <a:buSzPct val="100000"/>
              <a:buFont typeface="+mj-lt"/>
              <a:buAutoNum type="romanLcPeriod"/>
            </a:pPr>
            <a:r>
              <a:rPr lang="es-ES_tradnl" sz="1000" dirty="0">
                <a:solidFill>
                  <a:schemeClr val="bg1"/>
                </a:solidFill>
                <a:latin typeface="Open Sans" panose="020B0606030504020204" pitchFamily="34" charset="0"/>
                <a:ea typeface="Open Sans" panose="020B0606030504020204" pitchFamily="34" charset="0"/>
                <a:cs typeface="Open Sans" panose="020B0606030504020204" pitchFamily="34" charset="0"/>
                <a:sym typeface="Wingdings" panose="05000000000000000000" pitchFamily="2" charset="2"/>
              </a:rPr>
              <a:t>Plantilla media adscrita a I+D+i no puede reducirse en 24 meses.</a:t>
            </a:r>
          </a:p>
          <a:p>
            <a:pPr marL="715963" lvl="2" indent="-182563" algn="just">
              <a:spcBef>
                <a:spcPts val="600"/>
              </a:spcBef>
              <a:buSzPct val="100000"/>
              <a:buFont typeface="+mj-lt"/>
              <a:buAutoNum type="romanLcPeriod"/>
            </a:pPr>
            <a:r>
              <a:rPr lang="es-ES_tradnl" sz="1000" dirty="0">
                <a:solidFill>
                  <a:schemeClr val="bg1"/>
                </a:solidFill>
                <a:latin typeface="Open Sans" panose="020B0606030504020204" pitchFamily="34" charset="0"/>
                <a:ea typeface="Open Sans" panose="020B0606030504020204" pitchFamily="34" charset="0"/>
                <a:cs typeface="Open Sans" panose="020B0606030504020204" pitchFamily="34" charset="0"/>
                <a:sym typeface="Wingdings" panose="05000000000000000000" pitchFamily="2" charset="2"/>
              </a:rPr>
              <a:t>Que se destine un importe equivalente a gastos de I+D+i en 24 meses.</a:t>
            </a:r>
          </a:p>
          <a:p>
            <a:pPr marL="715963" lvl="2" indent="-182563" algn="just">
              <a:spcBef>
                <a:spcPts val="600"/>
              </a:spcBef>
              <a:buSzPct val="100000"/>
              <a:buFont typeface="+mj-lt"/>
              <a:buAutoNum type="romanLcPeriod"/>
            </a:pPr>
            <a:r>
              <a:rPr lang="es-ES_tradnl" sz="1000" dirty="0">
                <a:solidFill>
                  <a:schemeClr val="bg1"/>
                </a:solidFill>
                <a:latin typeface="Open Sans" panose="020B0606030504020204" pitchFamily="34" charset="0"/>
                <a:ea typeface="Open Sans" panose="020B0606030504020204" pitchFamily="34" charset="0"/>
                <a:cs typeface="Open Sans" panose="020B0606030504020204" pitchFamily="34" charset="0"/>
                <a:sym typeface="Wingdings" panose="05000000000000000000" pitchFamily="2" charset="2"/>
              </a:rPr>
              <a:t>Informe motivado.</a:t>
            </a:r>
          </a:p>
          <a:p>
            <a:pPr marL="715963" lvl="2" indent="-182563" algn="just">
              <a:spcBef>
                <a:spcPts val="600"/>
              </a:spcBef>
              <a:buSzPct val="100000"/>
              <a:buFont typeface="+mj-lt"/>
              <a:buAutoNum type="romanLcPeriod"/>
            </a:pPr>
            <a:r>
              <a:rPr lang="es-ES_tradnl" sz="1000" dirty="0">
                <a:solidFill>
                  <a:schemeClr val="bg1"/>
                </a:solidFill>
                <a:latin typeface="Open Sans" panose="020B0606030504020204" pitchFamily="34" charset="0"/>
                <a:ea typeface="Open Sans" panose="020B0606030504020204" pitchFamily="34" charset="0"/>
                <a:cs typeface="Open Sans" panose="020B0606030504020204" pitchFamily="34" charset="0"/>
                <a:sym typeface="Wingdings" panose="05000000000000000000" pitchFamily="2" charset="2"/>
              </a:rPr>
              <a:t>Límite cuantitativo: 1MM para IT, 3MM conjunto</a:t>
            </a:r>
          </a:p>
          <a:p>
            <a:pPr lvl="1" algn="just">
              <a:buFont typeface="Wingdings" panose="05000000000000000000" pitchFamily="2" charset="2"/>
              <a:buChar char="v"/>
            </a:pPr>
            <a:endParaRPr lang="es-ES_tradnl" sz="1000" dirty="0">
              <a:solidFill>
                <a:schemeClr val="bg1"/>
              </a:solidFill>
              <a:latin typeface="Montserrat" panose="00000500000000000000" pitchFamily="2" charset="0"/>
              <a:ea typeface="Open Sans" panose="020B0606030504020204" pitchFamily="34" charset="0"/>
              <a:cs typeface="Open Sans" panose="020B0606030504020204" pitchFamily="34" charset="0"/>
              <a:sym typeface="Wingdings" panose="05000000000000000000" pitchFamily="2" charset="2"/>
            </a:endParaRPr>
          </a:p>
          <a:p>
            <a:pPr lvl="1" algn="just">
              <a:buFont typeface="Wingdings" panose="05000000000000000000" pitchFamily="2" charset="2"/>
              <a:buChar char="v"/>
            </a:pPr>
            <a:r>
              <a:rPr lang="es-ES_tradnl" dirty="0">
                <a:latin typeface="Montserrat" panose="00000500000000000000" pitchFamily="2" charset="0"/>
                <a:ea typeface="Open Sans" panose="020B0606030504020204" pitchFamily="34" charset="0"/>
                <a:cs typeface="Open Sans" panose="020B0606030504020204" pitchFamily="34" charset="0"/>
                <a:sym typeface="Wingdings" panose="05000000000000000000" pitchFamily="2" charset="2"/>
              </a:rPr>
              <a:t>Existe una serie de requisitos para el incremento del límite sobre cuota.</a:t>
            </a:r>
            <a:endParaRPr lang="es-ES" dirty="0">
              <a:latin typeface="Montserrat" panose="00000500000000000000" pitchFamily="2" charset="0"/>
              <a:ea typeface="Open Sans" panose="020B0606030504020204" pitchFamily="34" charset="0"/>
              <a:cs typeface="Open Sans" panose="020B0606030504020204" pitchFamily="34" charset="0"/>
            </a:endParaRPr>
          </a:p>
          <a:p>
            <a:pPr marL="139700" lvl="2" indent="0" algn="just">
              <a:buNone/>
            </a:pPr>
            <a:endParaRPr lang="es-ES" b="1" u="sng" dirty="0">
              <a:latin typeface="Montserrat" panose="00000500000000000000" pitchFamily="2"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1748958646"/>
      </p:ext>
    </p:extLst>
  </p:cSld>
  <p:clrMapOvr>
    <a:overrideClrMapping bg1="lt1" tx1="dk1" bg2="lt2" tx2="dk2" accent1="accent1" accent2="accent2" accent3="accent3" accent4="accent4" accent5="accent5" accent6="accent6" hlink="hlink" folHlink="folHlink"/>
  </p:clrMapOvr>
  <p:transition>
    <p:fade/>
  </p:transition>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002060"/>
        </a:solidFill>
        <a:effectLst/>
      </p:bgPr>
    </p:bg>
    <p:spTree>
      <p:nvGrpSpPr>
        <p:cNvPr id="1" name=""/>
        <p:cNvGrpSpPr/>
        <p:nvPr/>
      </p:nvGrpSpPr>
      <p:grpSpPr>
        <a:xfrm>
          <a:off x="0" y="0"/>
          <a:ext cx="0" cy="0"/>
          <a:chOff x="0" y="0"/>
          <a:chExt cx="0" cy="0"/>
        </a:xfrm>
      </p:grpSpPr>
      <p:sp>
        <p:nvSpPr>
          <p:cNvPr id="12" name="Title 1">
            <a:extLst>
              <a:ext uri="{FF2B5EF4-FFF2-40B4-BE49-F238E27FC236}">
                <a16:creationId xmlns:a16="http://schemas.microsoft.com/office/drawing/2014/main" id="{5CEA7F10-3205-4767-B8EB-BF2714140211}"/>
              </a:ext>
            </a:extLst>
          </p:cNvPr>
          <p:cNvSpPr txBox="1">
            <a:spLocks/>
          </p:cNvSpPr>
          <p:nvPr/>
        </p:nvSpPr>
        <p:spPr bwMode="gray">
          <a:xfrm>
            <a:off x="722978" y="339006"/>
            <a:ext cx="9667931" cy="274249"/>
          </a:xfrm>
          <a:prstGeom prst="rect">
            <a:avLst/>
          </a:prstGeom>
        </p:spPr>
        <p:txBody>
          <a:bodyPr vert="horz" lIns="0" tIns="0" rIns="0" bIns="0" rtlCol="0" anchor="t" anchorCtr="0">
            <a:noAutofit/>
          </a:bodyPr>
          <a:lstStyle>
            <a:lvl1pPr algn="l" defTabSz="914400" rtl="0" eaLnBrk="1" latinLnBrk="0" hangingPunct="1">
              <a:spcBef>
                <a:spcPct val="0"/>
              </a:spcBef>
              <a:buNone/>
              <a:defRPr sz="2000" kern="1200">
                <a:solidFill>
                  <a:schemeClr val="tx1"/>
                </a:solidFill>
                <a:latin typeface="+mj-lt"/>
                <a:ea typeface="+mj-ea"/>
                <a:cs typeface="+mj-cs"/>
              </a:defRPr>
            </a:lvl1pPr>
          </a:lstStyle>
          <a:p>
            <a:pPr defTabSz="2166502"/>
            <a:r>
              <a:rPr lang="es-ES" b="1" dirty="0">
                <a:solidFill>
                  <a:srgbClr val="FFFF00"/>
                </a:solidFill>
                <a:latin typeface="Montserrat" panose="00000500000000000000" pitchFamily="2" charset="0"/>
                <a:ea typeface="Open Sans" panose="020B0606030504020204" pitchFamily="34" charset="0"/>
                <a:cs typeface="Open Sans" panose="020B0606030504020204" pitchFamily="34" charset="0"/>
              </a:rPr>
              <a:t>3) Tributación en el Impuesto sobre Sociedades (IS)</a:t>
            </a:r>
            <a:br>
              <a:rPr lang="es-ES" b="1" dirty="0">
                <a:solidFill>
                  <a:schemeClr val="bg1"/>
                </a:solidFill>
                <a:latin typeface="Open Sans" panose="020B0606030504020204" pitchFamily="34" charset="0"/>
                <a:ea typeface="Open Sans" panose="020B0606030504020204" pitchFamily="34" charset="0"/>
                <a:cs typeface="Open Sans" panose="020B0606030504020204" pitchFamily="34" charset="0"/>
              </a:rPr>
            </a:br>
            <a:endParaRPr lang="es-ES_tradnl" b="1" i="1"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 name="Text Placeholder 5">
            <a:extLst>
              <a:ext uri="{FF2B5EF4-FFF2-40B4-BE49-F238E27FC236}">
                <a16:creationId xmlns:a16="http://schemas.microsoft.com/office/drawing/2014/main" id="{56912D80-E969-43AE-89E7-CDF29C7D3F98}"/>
              </a:ext>
            </a:extLst>
          </p:cNvPr>
          <p:cNvSpPr txBox="1">
            <a:spLocks/>
          </p:cNvSpPr>
          <p:nvPr/>
        </p:nvSpPr>
        <p:spPr>
          <a:xfrm>
            <a:off x="722978" y="1107368"/>
            <a:ext cx="5095037" cy="5516895"/>
          </a:xfrm>
          <a:prstGeom prst="rect">
            <a:avLst/>
          </a:prstGeom>
          <a:noFill/>
        </p:spPr>
        <p:txBody>
          <a:bodyPr wrap="square" lIns="0" tIns="0" rIns="0" bIns="0">
            <a:spAutoFit/>
          </a:bodyPr>
          <a:lstStyle>
            <a:defPPr>
              <a:defRPr lang="en-US"/>
            </a:defPPr>
            <a:lvl1pPr indent="0" defTabSz="957263" fontAlgn="base">
              <a:lnSpc>
                <a:spcPct val="100000"/>
              </a:lnSpc>
              <a:spcBef>
                <a:spcPts val="400"/>
              </a:spcBef>
              <a:spcAft>
                <a:spcPts val="0"/>
              </a:spcAft>
              <a:buFont typeface="Arial" charset="0"/>
              <a:defRPr sz="1400">
                <a:solidFill>
                  <a:schemeClr val="tx2"/>
                </a:solidFill>
              </a:defRPr>
            </a:lvl1pPr>
            <a:lvl2pPr marL="114300" lvl="1" indent="-114300" defTabSz="957263" fontAlgn="base">
              <a:lnSpc>
                <a:spcPct val="100000"/>
              </a:lnSpc>
              <a:spcBef>
                <a:spcPts val="600"/>
              </a:spcBef>
              <a:spcAft>
                <a:spcPts val="0"/>
              </a:spcAft>
              <a:buSzPct val="100000"/>
              <a:buFont typeface="Arial"/>
              <a:buChar char="•"/>
              <a:defRPr sz="1000">
                <a:solidFill>
                  <a:schemeClr val="bg1"/>
                </a:solidFill>
                <a:ea typeface="+mj-ea"/>
                <a:cs typeface="+mj-cs"/>
              </a:defRPr>
            </a:lvl2pPr>
            <a:lvl3pPr marL="254000" lvl="2" indent="-114300" defTabSz="957263" fontAlgn="base">
              <a:lnSpc>
                <a:spcPct val="100000"/>
              </a:lnSpc>
              <a:spcBef>
                <a:spcPts val="600"/>
              </a:spcBef>
              <a:spcAft>
                <a:spcPts val="0"/>
              </a:spcAft>
              <a:buSzPct val="100000"/>
              <a:buFont typeface="Arial"/>
              <a:buChar char="−"/>
              <a:defRPr sz="1000">
                <a:solidFill>
                  <a:schemeClr val="bg1"/>
                </a:solidFill>
                <a:ea typeface="+mj-ea"/>
                <a:cs typeface="+mj-cs"/>
              </a:defRPr>
            </a:lvl3pPr>
            <a:lvl4pPr marL="540000" indent="-180000" defTabSz="957263" fontAlgn="base">
              <a:lnSpc>
                <a:spcPct val="100000"/>
              </a:lnSpc>
              <a:spcBef>
                <a:spcPts val="400"/>
              </a:spcBef>
              <a:spcAft>
                <a:spcPts val="0"/>
              </a:spcAft>
              <a:buFont typeface="Arial" charset="0"/>
              <a:buChar char="•"/>
              <a:defRPr sz="1200">
                <a:solidFill>
                  <a:schemeClr val="tx2"/>
                </a:solidFill>
                <a:ea typeface="+mj-ea"/>
                <a:cs typeface="+mj-cs"/>
              </a:defRPr>
            </a:lvl4pPr>
            <a:lvl5pPr marL="720000" indent="-179388" defTabSz="957263" fontAlgn="base">
              <a:lnSpc>
                <a:spcPct val="100000"/>
              </a:lnSpc>
              <a:spcBef>
                <a:spcPts val="400"/>
              </a:spcBef>
              <a:spcAft>
                <a:spcPts val="0"/>
              </a:spcAft>
              <a:buFont typeface="Arial" charset="0"/>
              <a:buChar char="‒"/>
              <a:defRPr sz="1200">
                <a:solidFill>
                  <a:schemeClr val="tx2"/>
                </a:solidFill>
                <a:ea typeface="+mj-ea"/>
                <a:cs typeface="+mj-cs"/>
              </a:defRPr>
            </a:lvl5pPr>
            <a:lvl6pPr marL="900000" indent="-180000" defTabSz="859512">
              <a:lnSpc>
                <a:spcPct val="100000"/>
              </a:lnSpc>
              <a:spcBef>
                <a:spcPts val="400"/>
              </a:spcBef>
              <a:spcAft>
                <a:spcPts val="0"/>
              </a:spcAft>
              <a:buFont typeface="Arial" pitchFamily="34" charset="0"/>
              <a:buChar char="•"/>
              <a:defRPr sz="1200" baseline="0">
                <a:solidFill>
                  <a:schemeClr val="accent1"/>
                </a:solidFill>
              </a:defRPr>
            </a:lvl6pPr>
            <a:lvl7pPr marL="1080000" indent="-180000" defTabSz="859512">
              <a:lnSpc>
                <a:spcPct val="100000"/>
              </a:lnSpc>
              <a:spcBef>
                <a:spcPts val="400"/>
              </a:spcBef>
              <a:spcAft>
                <a:spcPts val="0"/>
              </a:spcAft>
              <a:buFont typeface="Arial" pitchFamily="34" charset="0"/>
              <a:buChar char="‒"/>
              <a:defRPr sz="1200">
                <a:solidFill>
                  <a:schemeClr val="accent1"/>
                </a:solidFill>
              </a:defRPr>
            </a:lvl7pPr>
            <a:lvl8pPr marL="1260000" indent="-180000" defTabSz="859512">
              <a:lnSpc>
                <a:spcPct val="100000"/>
              </a:lnSpc>
              <a:spcBef>
                <a:spcPts val="400"/>
              </a:spcBef>
              <a:spcAft>
                <a:spcPts val="0"/>
              </a:spcAft>
              <a:buFont typeface="Arial" pitchFamily="34" charset="0"/>
              <a:buChar char="•"/>
              <a:defRPr sz="1200">
                <a:solidFill>
                  <a:schemeClr val="accent1"/>
                </a:solidFill>
              </a:defRPr>
            </a:lvl8pPr>
            <a:lvl9pPr marL="1440000" indent="-180000" defTabSz="859512">
              <a:lnSpc>
                <a:spcPct val="100000"/>
              </a:lnSpc>
              <a:spcBef>
                <a:spcPts val="400"/>
              </a:spcBef>
              <a:spcAft>
                <a:spcPts val="0"/>
              </a:spcAft>
              <a:buFont typeface="Arial" pitchFamily="34" charset="0"/>
              <a:buChar char="‒"/>
              <a:defRPr sz="1200">
                <a:solidFill>
                  <a:schemeClr val="accent1"/>
                </a:solidFill>
              </a:defRPr>
            </a:lvl9pPr>
          </a:lstStyle>
          <a:p>
            <a:pPr marL="0" lvl="1" indent="0" algn="just">
              <a:buNone/>
            </a:pPr>
            <a:r>
              <a:rPr lang="es-ES" b="1" u="sng" dirty="0">
                <a:latin typeface="Montserrat" panose="00000500000000000000" pitchFamily="2" charset="0"/>
                <a:ea typeface="Open Sans" panose="020B0606030504020204" pitchFamily="34" charset="0"/>
                <a:cs typeface="Open Sans" panose="020B0606030504020204" pitchFamily="34" charset="0"/>
              </a:rPr>
              <a:t>Patent Box:</a:t>
            </a:r>
          </a:p>
          <a:p>
            <a:pPr marL="0" lvl="1" indent="0" algn="just">
              <a:buNone/>
            </a:pPr>
            <a:endParaRPr lang="es-ES" altLang="es-ES" b="1" u="sng" dirty="0">
              <a:solidFill>
                <a:schemeClr val="bg1"/>
              </a:solidFill>
              <a:latin typeface="Montserrat" panose="00000500000000000000" pitchFamily="2" charset="0"/>
              <a:ea typeface="Open Sans" panose="020B0606030504020204" pitchFamily="34" charset="0"/>
              <a:cs typeface="Open Sans" panose="020B0606030504020204" pitchFamily="34" charset="0"/>
            </a:endParaRPr>
          </a:p>
          <a:p>
            <a:pPr lvl="1" algn="just">
              <a:buFont typeface="Wingdings" panose="05000000000000000000" pitchFamily="2" charset="2"/>
              <a:buChar char="v"/>
            </a:pPr>
            <a:r>
              <a:rPr lang="es-ES_tradnl" altLang="es-ES" dirty="0">
                <a:solidFill>
                  <a:schemeClr val="bg1"/>
                </a:solidFill>
                <a:latin typeface="Montserrat" panose="00000500000000000000" pitchFamily="2" charset="0"/>
                <a:ea typeface="Open Sans" panose="020B0606030504020204" pitchFamily="34" charset="0"/>
                <a:cs typeface="Open Sans" panose="020B0606030504020204" pitchFamily="34" charset="0"/>
              </a:rPr>
              <a:t>Beneficio fiscal que permite aplicar determinadas reducciones sobre la base imponible del Impuesto cuando consten rentas positivas derivadas de la </a:t>
            </a:r>
            <a:r>
              <a:rPr lang="es-ES_tradnl" altLang="es-ES" b="1" dirty="0">
                <a:latin typeface="Montserrat" panose="00000500000000000000" pitchFamily="2" charset="0"/>
                <a:ea typeface="Open Sans" panose="020B0606030504020204" pitchFamily="34" charset="0"/>
                <a:cs typeface="Open Sans" panose="020B0606030504020204" pitchFamily="34" charset="0"/>
              </a:rPr>
              <a:t>cesión del derecho de uso o de explotación de patentes. </a:t>
            </a:r>
          </a:p>
          <a:p>
            <a:pPr lvl="1" algn="just">
              <a:buFont typeface="Wingdings" panose="05000000000000000000" pitchFamily="2" charset="2"/>
              <a:buChar char="v"/>
            </a:pPr>
            <a:endParaRPr lang="es-ES_tradnl" altLang="es-ES" b="1" dirty="0">
              <a:latin typeface="Montserrat" panose="00000500000000000000" pitchFamily="2" charset="0"/>
              <a:ea typeface="Open Sans" panose="020B0606030504020204" pitchFamily="34" charset="0"/>
              <a:cs typeface="Open Sans" panose="020B0606030504020204" pitchFamily="34" charset="0"/>
            </a:endParaRPr>
          </a:p>
          <a:p>
            <a:pPr lvl="1" algn="just">
              <a:buFont typeface="Wingdings" panose="05000000000000000000" pitchFamily="2" charset="2"/>
              <a:buChar char="v"/>
            </a:pPr>
            <a:r>
              <a:rPr lang="es-ES_tradnl" altLang="es-ES" dirty="0">
                <a:solidFill>
                  <a:schemeClr val="bg1"/>
                </a:solidFill>
                <a:latin typeface="Montserrat" panose="00000500000000000000" pitchFamily="2" charset="0"/>
                <a:ea typeface="Open Sans" panose="020B0606030504020204" pitchFamily="34" charset="0"/>
                <a:cs typeface="Open Sans" panose="020B0606030504020204" pitchFamily="34" charset="0"/>
              </a:rPr>
              <a:t>Requisitos exigidos para su aplicación:  </a:t>
            </a:r>
          </a:p>
          <a:p>
            <a:pPr lvl="1" algn="just">
              <a:buFont typeface="Wingdings" panose="05000000000000000000" pitchFamily="2" charset="2"/>
              <a:buChar char="v"/>
            </a:pPr>
            <a:endParaRPr lang="es-ES_tradnl" altLang="es-ES" dirty="0">
              <a:solidFill>
                <a:schemeClr val="bg1"/>
              </a:solidFill>
              <a:latin typeface="Montserrat" panose="00000500000000000000" pitchFamily="2" charset="0"/>
              <a:ea typeface="Open Sans" panose="020B0606030504020204" pitchFamily="34" charset="0"/>
              <a:cs typeface="Open Sans" panose="020B0606030504020204" pitchFamily="34" charset="0"/>
            </a:endParaRPr>
          </a:p>
          <a:p>
            <a:pPr marL="625475" lvl="1" indent="-182563" algn="just">
              <a:lnSpc>
                <a:spcPct val="100000"/>
              </a:lnSpc>
              <a:spcBef>
                <a:spcPts val="600"/>
              </a:spcBef>
              <a:buClr>
                <a:schemeClr val="bg1"/>
              </a:buClr>
              <a:buFont typeface="+mj-lt"/>
              <a:buAutoNum type="romanLcPeriod"/>
            </a:pPr>
            <a:r>
              <a:rPr lang="es-ES_tradnl" altLang="es-ES" dirty="0">
                <a:solidFill>
                  <a:schemeClr val="bg1"/>
                </a:solidFill>
                <a:latin typeface="Montserrat" panose="00000500000000000000" pitchFamily="2" charset="0"/>
                <a:ea typeface="Open Sans" panose="020B0606030504020204" pitchFamily="34" charset="0"/>
                <a:cs typeface="Open Sans" panose="020B0606030504020204" pitchFamily="34" charset="0"/>
              </a:rPr>
              <a:t>La entidad cedente debe haber creado el intangible.</a:t>
            </a:r>
          </a:p>
          <a:p>
            <a:pPr marL="625475" lvl="1" indent="-182563" algn="just">
              <a:lnSpc>
                <a:spcPct val="100000"/>
              </a:lnSpc>
              <a:spcBef>
                <a:spcPts val="600"/>
              </a:spcBef>
              <a:buClr>
                <a:schemeClr val="bg1"/>
              </a:buClr>
              <a:buFont typeface="+mj-lt"/>
              <a:buAutoNum type="romanLcPeriod"/>
            </a:pPr>
            <a:endParaRPr lang="es-ES_tradnl" altLang="es-ES" dirty="0">
              <a:solidFill>
                <a:schemeClr val="bg1"/>
              </a:solidFill>
              <a:latin typeface="Montserrat" panose="00000500000000000000" pitchFamily="2" charset="0"/>
              <a:ea typeface="Open Sans" panose="020B0606030504020204" pitchFamily="34" charset="0"/>
              <a:cs typeface="Open Sans" panose="020B0606030504020204" pitchFamily="34" charset="0"/>
            </a:endParaRPr>
          </a:p>
          <a:p>
            <a:pPr marL="625475" lvl="1" indent="-182563" algn="just">
              <a:lnSpc>
                <a:spcPct val="100000"/>
              </a:lnSpc>
              <a:spcBef>
                <a:spcPts val="600"/>
              </a:spcBef>
              <a:buClr>
                <a:schemeClr val="bg1"/>
              </a:buClr>
              <a:buFont typeface="+mj-lt"/>
              <a:buAutoNum type="romanLcPeriod"/>
            </a:pPr>
            <a:r>
              <a:rPr lang="es-ES_tradnl" altLang="es-ES" dirty="0">
                <a:solidFill>
                  <a:schemeClr val="bg1"/>
                </a:solidFill>
                <a:latin typeface="Montserrat" panose="00000500000000000000" pitchFamily="2" charset="0"/>
                <a:ea typeface="Open Sans" panose="020B0606030504020204" pitchFamily="34" charset="0"/>
                <a:cs typeface="Open Sans" panose="020B0606030504020204" pitchFamily="34" charset="0"/>
              </a:rPr>
              <a:t>La entidad cesionaria debe utilizar los activos cedidos en el desarrollo de una actividad económica. </a:t>
            </a:r>
          </a:p>
          <a:p>
            <a:pPr marL="625475" lvl="1" indent="-182563" algn="just">
              <a:lnSpc>
                <a:spcPct val="100000"/>
              </a:lnSpc>
              <a:spcBef>
                <a:spcPts val="600"/>
              </a:spcBef>
              <a:buClr>
                <a:schemeClr val="bg1"/>
              </a:buClr>
              <a:buFont typeface="+mj-lt"/>
              <a:buAutoNum type="romanLcPeriod"/>
            </a:pPr>
            <a:endParaRPr lang="es-ES_tradnl" altLang="es-ES" dirty="0">
              <a:solidFill>
                <a:schemeClr val="bg1"/>
              </a:solidFill>
              <a:latin typeface="Montserrat" panose="00000500000000000000" pitchFamily="2" charset="0"/>
              <a:ea typeface="Open Sans" panose="020B0606030504020204" pitchFamily="34" charset="0"/>
              <a:cs typeface="Open Sans" panose="020B0606030504020204" pitchFamily="34" charset="0"/>
            </a:endParaRPr>
          </a:p>
          <a:p>
            <a:pPr marL="625475" lvl="1" indent="-182563" algn="just">
              <a:lnSpc>
                <a:spcPct val="100000"/>
              </a:lnSpc>
              <a:spcBef>
                <a:spcPts val="600"/>
              </a:spcBef>
              <a:buClr>
                <a:schemeClr val="bg1"/>
              </a:buClr>
              <a:buFont typeface="+mj-lt"/>
              <a:buAutoNum type="romanLcPeriod"/>
            </a:pPr>
            <a:r>
              <a:rPr lang="es-ES_tradnl" altLang="es-ES" dirty="0">
                <a:solidFill>
                  <a:schemeClr val="bg1"/>
                </a:solidFill>
                <a:latin typeface="Montserrat" panose="00000500000000000000" pitchFamily="2" charset="0"/>
                <a:ea typeface="Open Sans" panose="020B0606030504020204" pitchFamily="34" charset="0"/>
                <a:cs typeface="Open Sans" panose="020B0606030504020204" pitchFamily="34" charset="0"/>
              </a:rPr>
              <a:t>Estos dos requisitos implican la necesidad de que la entidad que crea el activo intangible y aquella que lo utiliza en su actividad sean sociedades distintas.</a:t>
            </a:r>
          </a:p>
          <a:p>
            <a:pPr marL="625475" lvl="1" indent="-182563" algn="just">
              <a:lnSpc>
                <a:spcPct val="100000"/>
              </a:lnSpc>
              <a:spcBef>
                <a:spcPts val="600"/>
              </a:spcBef>
              <a:buClr>
                <a:schemeClr val="bg1"/>
              </a:buClr>
              <a:buFont typeface="+mj-lt"/>
              <a:buAutoNum type="romanLcPeriod"/>
            </a:pPr>
            <a:endParaRPr lang="es-ES_tradnl" altLang="es-ES" dirty="0">
              <a:solidFill>
                <a:schemeClr val="bg1"/>
              </a:solidFill>
              <a:latin typeface="Montserrat" panose="00000500000000000000" pitchFamily="2" charset="0"/>
              <a:ea typeface="Open Sans" panose="020B0606030504020204" pitchFamily="34" charset="0"/>
              <a:cs typeface="Open Sans" panose="020B0606030504020204" pitchFamily="34" charset="0"/>
            </a:endParaRPr>
          </a:p>
          <a:p>
            <a:pPr marL="625475" lvl="1" indent="-182563" algn="just">
              <a:lnSpc>
                <a:spcPct val="100000"/>
              </a:lnSpc>
              <a:spcBef>
                <a:spcPts val="600"/>
              </a:spcBef>
              <a:buClr>
                <a:schemeClr val="bg1"/>
              </a:buClr>
              <a:buFont typeface="+mj-lt"/>
              <a:buAutoNum type="romanLcPeriod"/>
            </a:pPr>
            <a:r>
              <a:rPr lang="es-ES_tradnl" altLang="es-ES" dirty="0">
                <a:solidFill>
                  <a:schemeClr val="bg1"/>
                </a:solidFill>
                <a:latin typeface="Montserrat" panose="00000500000000000000" pitchFamily="2" charset="0"/>
                <a:ea typeface="Open Sans" panose="020B0606030504020204" pitchFamily="34" charset="0"/>
                <a:cs typeface="Open Sans" panose="020B0606030504020204" pitchFamily="34" charset="0"/>
              </a:rPr>
              <a:t>Requisito de residencia fiscal en países no paraísos fiscales. </a:t>
            </a:r>
          </a:p>
          <a:p>
            <a:pPr marL="625475" lvl="1" indent="-182563" algn="just">
              <a:lnSpc>
                <a:spcPct val="100000"/>
              </a:lnSpc>
              <a:spcBef>
                <a:spcPts val="600"/>
              </a:spcBef>
              <a:buClr>
                <a:schemeClr val="bg1"/>
              </a:buClr>
              <a:buFont typeface="+mj-lt"/>
              <a:buAutoNum type="romanLcPeriod"/>
            </a:pPr>
            <a:endParaRPr lang="es-ES_tradnl" altLang="es-ES" dirty="0">
              <a:solidFill>
                <a:schemeClr val="bg1"/>
              </a:solidFill>
              <a:latin typeface="Montserrat" panose="00000500000000000000" pitchFamily="2" charset="0"/>
              <a:ea typeface="Open Sans" panose="020B0606030504020204" pitchFamily="34" charset="0"/>
              <a:cs typeface="Open Sans" panose="020B0606030504020204" pitchFamily="34" charset="0"/>
            </a:endParaRPr>
          </a:p>
          <a:p>
            <a:pPr marL="625475" lvl="1" indent="-182563" algn="just">
              <a:lnSpc>
                <a:spcPct val="100000"/>
              </a:lnSpc>
              <a:spcBef>
                <a:spcPts val="600"/>
              </a:spcBef>
              <a:buClr>
                <a:schemeClr val="bg1"/>
              </a:buClr>
              <a:buFont typeface="+mj-lt"/>
              <a:buAutoNum type="romanLcPeriod"/>
            </a:pPr>
            <a:r>
              <a:rPr lang="es-ES_tradnl" altLang="es-ES" dirty="0">
                <a:solidFill>
                  <a:schemeClr val="bg1"/>
                </a:solidFill>
                <a:latin typeface="Montserrat" panose="00000500000000000000" pitchFamily="2" charset="0"/>
                <a:ea typeface="Open Sans" panose="020B0606030504020204" pitchFamily="34" charset="0"/>
                <a:cs typeface="Open Sans" panose="020B0606030504020204" pitchFamily="34" charset="0"/>
              </a:rPr>
              <a:t>La reducción alcanza exclusivamente a las rentas derivadas de la cesión de uso o transmisión, debe identificarse de forma exacta esta renta en el contrato.</a:t>
            </a:r>
          </a:p>
          <a:p>
            <a:pPr marL="625475" lvl="1" indent="-182563" algn="just">
              <a:lnSpc>
                <a:spcPct val="100000"/>
              </a:lnSpc>
              <a:spcBef>
                <a:spcPts val="600"/>
              </a:spcBef>
              <a:buClr>
                <a:schemeClr val="bg1"/>
              </a:buClr>
              <a:buFont typeface="+mj-lt"/>
              <a:buAutoNum type="romanLcPeriod"/>
            </a:pPr>
            <a:endParaRPr lang="es-ES_tradnl" altLang="es-ES" dirty="0">
              <a:solidFill>
                <a:schemeClr val="bg1"/>
              </a:solidFill>
              <a:latin typeface="Montserrat" panose="00000500000000000000" pitchFamily="2" charset="0"/>
              <a:ea typeface="Open Sans" panose="020B0606030504020204" pitchFamily="34" charset="0"/>
              <a:cs typeface="Open Sans" panose="020B0606030504020204" pitchFamily="34" charset="0"/>
            </a:endParaRPr>
          </a:p>
          <a:p>
            <a:pPr marL="625475" lvl="1" indent="-182563" algn="just">
              <a:lnSpc>
                <a:spcPct val="100000"/>
              </a:lnSpc>
              <a:spcBef>
                <a:spcPts val="600"/>
              </a:spcBef>
              <a:buClr>
                <a:schemeClr val="bg1"/>
              </a:buClr>
              <a:buFont typeface="+mj-lt"/>
              <a:buAutoNum type="romanLcPeriod"/>
            </a:pPr>
            <a:r>
              <a:rPr lang="es-ES_tradnl" altLang="es-ES" dirty="0">
                <a:solidFill>
                  <a:schemeClr val="bg1"/>
                </a:solidFill>
                <a:latin typeface="Montserrat" panose="00000500000000000000" pitchFamily="2" charset="0"/>
                <a:ea typeface="Open Sans" panose="020B0606030504020204" pitchFamily="34" charset="0"/>
                <a:cs typeface="Open Sans" panose="020B0606030504020204" pitchFamily="34" charset="0"/>
              </a:rPr>
              <a:t>La entidad cedente tiene que disponer de una contabilidad detallada que permita identificar los ingresos y gastos directos que correspondan con la patente en cuestión. </a:t>
            </a:r>
          </a:p>
          <a:p>
            <a:pPr marL="139700" lvl="2" indent="0" algn="just">
              <a:buNone/>
            </a:pPr>
            <a:endParaRPr lang="es-ES" b="1" u="sng" dirty="0">
              <a:latin typeface="Montserrat" panose="00000500000000000000" pitchFamily="2" charset="0"/>
              <a:ea typeface="Open Sans" panose="020B0606030504020204" pitchFamily="34" charset="0"/>
              <a:cs typeface="Open Sans" panose="020B0606030504020204" pitchFamily="34" charset="0"/>
            </a:endParaRPr>
          </a:p>
        </p:txBody>
      </p:sp>
      <p:sp>
        <p:nvSpPr>
          <p:cNvPr id="11" name="Text Placeholder 5">
            <a:extLst>
              <a:ext uri="{FF2B5EF4-FFF2-40B4-BE49-F238E27FC236}">
                <a16:creationId xmlns:a16="http://schemas.microsoft.com/office/drawing/2014/main" id="{35ADDF96-D08F-424F-9A15-C82C04E95918}"/>
              </a:ext>
            </a:extLst>
          </p:cNvPr>
          <p:cNvSpPr txBox="1">
            <a:spLocks/>
          </p:cNvSpPr>
          <p:nvPr/>
        </p:nvSpPr>
        <p:spPr>
          <a:xfrm>
            <a:off x="6232469" y="1107368"/>
            <a:ext cx="5095037" cy="5474319"/>
          </a:xfrm>
          <a:prstGeom prst="rect">
            <a:avLst/>
          </a:prstGeom>
          <a:noFill/>
        </p:spPr>
        <p:txBody>
          <a:bodyPr wrap="square" lIns="0" tIns="0" rIns="0" bIns="0">
            <a:spAutoFit/>
          </a:bodyPr>
          <a:lstStyle>
            <a:defPPr>
              <a:defRPr lang="en-US"/>
            </a:defPPr>
            <a:lvl1pPr indent="0" defTabSz="957263" fontAlgn="base">
              <a:lnSpc>
                <a:spcPct val="100000"/>
              </a:lnSpc>
              <a:spcBef>
                <a:spcPts val="400"/>
              </a:spcBef>
              <a:spcAft>
                <a:spcPts val="0"/>
              </a:spcAft>
              <a:buFont typeface="Arial" charset="0"/>
              <a:defRPr sz="1400">
                <a:solidFill>
                  <a:schemeClr val="tx2"/>
                </a:solidFill>
              </a:defRPr>
            </a:lvl1pPr>
            <a:lvl2pPr marL="114300" lvl="1" indent="-114300" defTabSz="957263" fontAlgn="base">
              <a:lnSpc>
                <a:spcPct val="100000"/>
              </a:lnSpc>
              <a:spcBef>
                <a:spcPts val="600"/>
              </a:spcBef>
              <a:spcAft>
                <a:spcPts val="0"/>
              </a:spcAft>
              <a:buSzPct val="100000"/>
              <a:buFont typeface="Arial"/>
              <a:buChar char="•"/>
              <a:defRPr sz="1000">
                <a:solidFill>
                  <a:schemeClr val="bg1"/>
                </a:solidFill>
                <a:ea typeface="+mj-ea"/>
                <a:cs typeface="+mj-cs"/>
              </a:defRPr>
            </a:lvl2pPr>
            <a:lvl3pPr marL="254000" lvl="2" indent="-114300" defTabSz="957263" fontAlgn="base">
              <a:lnSpc>
                <a:spcPct val="100000"/>
              </a:lnSpc>
              <a:spcBef>
                <a:spcPts val="600"/>
              </a:spcBef>
              <a:spcAft>
                <a:spcPts val="0"/>
              </a:spcAft>
              <a:buSzPct val="100000"/>
              <a:buFont typeface="Arial"/>
              <a:buChar char="−"/>
              <a:defRPr sz="1000">
                <a:solidFill>
                  <a:schemeClr val="bg1"/>
                </a:solidFill>
                <a:ea typeface="+mj-ea"/>
                <a:cs typeface="+mj-cs"/>
              </a:defRPr>
            </a:lvl3pPr>
            <a:lvl4pPr marL="540000" indent="-180000" defTabSz="957263" fontAlgn="base">
              <a:lnSpc>
                <a:spcPct val="100000"/>
              </a:lnSpc>
              <a:spcBef>
                <a:spcPts val="400"/>
              </a:spcBef>
              <a:spcAft>
                <a:spcPts val="0"/>
              </a:spcAft>
              <a:buFont typeface="Arial" charset="0"/>
              <a:buChar char="•"/>
              <a:defRPr sz="1200">
                <a:solidFill>
                  <a:schemeClr val="tx2"/>
                </a:solidFill>
                <a:ea typeface="+mj-ea"/>
                <a:cs typeface="+mj-cs"/>
              </a:defRPr>
            </a:lvl4pPr>
            <a:lvl5pPr marL="720000" indent="-179388" defTabSz="957263" fontAlgn="base">
              <a:lnSpc>
                <a:spcPct val="100000"/>
              </a:lnSpc>
              <a:spcBef>
                <a:spcPts val="400"/>
              </a:spcBef>
              <a:spcAft>
                <a:spcPts val="0"/>
              </a:spcAft>
              <a:buFont typeface="Arial" charset="0"/>
              <a:buChar char="‒"/>
              <a:defRPr sz="1200">
                <a:solidFill>
                  <a:schemeClr val="tx2"/>
                </a:solidFill>
                <a:ea typeface="+mj-ea"/>
                <a:cs typeface="+mj-cs"/>
              </a:defRPr>
            </a:lvl5pPr>
            <a:lvl6pPr marL="900000" indent="-180000" defTabSz="859512">
              <a:lnSpc>
                <a:spcPct val="100000"/>
              </a:lnSpc>
              <a:spcBef>
                <a:spcPts val="400"/>
              </a:spcBef>
              <a:spcAft>
                <a:spcPts val="0"/>
              </a:spcAft>
              <a:buFont typeface="Arial" pitchFamily="34" charset="0"/>
              <a:buChar char="•"/>
              <a:defRPr sz="1200" baseline="0">
                <a:solidFill>
                  <a:schemeClr val="accent1"/>
                </a:solidFill>
              </a:defRPr>
            </a:lvl6pPr>
            <a:lvl7pPr marL="1080000" indent="-180000" defTabSz="859512">
              <a:lnSpc>
                <a:spcPct val="100000"/>
              </a:lnSpc>
              <a:spcBef>
                <a:spcPts val="400"/>
              </a:spcBef>
              <a:spcAft>
                <a:spcPts val="0"/>
              </a:spcAft>
              <a:buFont typeface="Arial" pitchFamily="34" charset="0"/>
              <a:buChar char="‒"/>
              <a:defRPr sz="1200">
                <a:solidFill>
                  <a:schemeClr val="accent1"/>
                </a:solidFill>
              </a:defRPr>
            </a:lvl7pPr>
            <a:lvl8pPr marL="1260000" indent="-180000" defTabSz="859512">
              <a:lnSpc>
                <a:spcPct val="100000"/>
              </a:lnSpc>
              <a:spcBef>
                <a:spcPts val="400"/>
              </a:spcBef>
              <a:spcAft>
                <a:spcPts val="0"/>
              </a:spcAft>
              <a:buFont typeface="Arial" pitchFamily="34" charset="0"/>
              <a:buChar char="•"/>
              <a:defRPr sz="1200">
                <a:solidFill>
                  <a:schemeClr val="accent1"/>
                </a:solidFill>
              </a:defRPr>
            </a:lvl8pPr>
            <a:lvl9pPr marL="1440000" indent="-180000" defTabSz="859512">
              <a:lnSpc>
                <a:spcPct val="100000"/>
              </a:lnSpc>
              <a:spcBef>
                <a:spcPts val="400"/>
              </a:spcBef>
              <a:spcAft>
                <a:spcPts val="0"/>
              </a:spcAft>
              <a:buFont typeface="Arial" pitchFamily="34" charset="0"/>
              <a:buChar char="‒"/>
              <a:defRPr sz="1200">
                <a:solidFill>
                  <a:schemeClr val="accent1"/>
                </a:solidFill>
              </a:defRPr>
            </a:lvl9pPr>
          </a:lstStyle>
          <a:p>
            <a:pPr marL="0" lvl="1" indent="0" algn="just">
              <a:buNone/>
            </a:pPr>
            <a:r>
              <a:rPr lang="es-ES" b="1" u="sng" dirty="0">
                <a:latin typeface="Montserrat" panose="00000500000000000000" pitchFamily="2" charset="0"/>
                <a:ea typeface="Open Sans" panose="020B0606030504020204" pitchFamily="34" charset="0"/>
                <a:cs typeface="Open Sans" panose="020B0606030504020204" pitchFamily="34" charset="0"/>
              </a:rPr>
              <a:t>Patent Box (cont.):</a:t>
            </a:r>
          </a:p>
          <a:p>
            <a:pPr marL="0" lvl="1" indent="0" algn="just">
              <a:buNone/>
            </a:pPr>
            <a:endParaRPr lang="es-ES" b="1" u="sng" dirty="0">
              <a:solidFill>
                <a:schemeClr val="bg1"/>
              </a:solidFill>
              <a:latin typeface="Montserrat" panose="00000500000000000000" pitchFamily="2" charset="0"/>
              <a:ea typeface="Open Sans" panose="020B0606030504020204" pitchFamily="34" charset="0"/>
              <a:cs typeface="Open Sans" panose="020B0606030504020204" pitchFamily="34" charset="0"/>
            </a:endParaRPr>
          </a:p>
          <a:p>
            <a:pPr lvl="1" algn="just">
              <a:buFont typeface="Wingdings" panose="05000000000000000000" pitchFamily="2" charset="2"/>
              <a:buChar char="v"/>
            </a:pPr>
            <a:r>
              <a:rPr lang="es-ES" dirty="0">
                <a:solidFill>
                  <a:schemeClr val="bg1"/>
                </a:solidFill>
                <a:latin typeface="Montserrat" panose="00000500000000000000" pitchFamily="2" charset="0"/>
                <a:ea typeface="Open Sans" panose="020B0606030504020204" pitchFamily="34" charset="0"/>
                <a:cs typeface="Open Sans" panose="020B0606030504020204" pitchFamily="34" charset="0"/>
              </a:rPr>
              <a:t>Los intangibles susceptibles de acogerse son: patentes, modelos de utilidad, certificados complementarios de protección de medicamentos y de productos fitosanitarios, dibujos y modelos legalmente protegidos y software avanzado registrado que haya sido obtenido como resultado de proyectos de I+D.</a:t>
            </a:r>
          </a:p>
          <a:p>
            <a:pPr marL="0" lvl="1" indent="0" algn="just">
              <a:buNone/>
            </a:pPr>
            <a:endParaRPr lang="es-ES" dirty="0">
              <a:solidFill>
                <a:schemeClr val="bg1"/>
              </a:solidFill>
              <a:latin typeface="Montserrat" panose="00000500000000000000" pitchFamily="2" charset="0"/>
              <a:ea typeface="Open Sans" panose="020B0606030504020204" pitchFamily="34" charset="0"/>
              <a:cs typeface="Open Sans" panose="020B0606030504020204" pitchFamily="34" charset="0"/>
            </a:endParaRPr>
          </a:p>
          <a:p>
            <a:pPr lvl="1" algn="just">
              <a:buFont typeface="Wingdings" panose="05000000000000000000" pitchFamily="2" charset="2"/>
              <a:buChar char="v"/>
            </a:pPr>
            <a:r>
              <a:rPr lang="es-ES_tradnl" altLang="es-ES" dirty="0">
                <a:solidFill>
                  <a:schemeClr val="bg1"/>
                </a:solidFill>
                <a:latin typeface="Montserrat" panose="00000500000000000000" pitchFamily="2" charset="0"/>
                <a:ea typeface="Open Sans" panose="020B0606030504020204" pitchFamily="34" charset="0"/>
                <a:cs typeface="Open Sans" panose="020B0606030504020204" pitchFamily="34" charset="0"/>
              </a:rPr>
              <a:t>La reducción aplicaría sobre la renta neta positiva generada de la cesión de uso o transmisión: diferencia entre los ingresos y la suma de gastos relacionados con el intangible y la amortización. </a:t>
            </a:r>
          </a:p>
          <a:p>
            <a:pPr marL="0" lvl="1" indent="0" algn="just">
              <a:buNone/>
            </a:pPr>
            <a:endParaRPr lang="es-ES_tradnl" altLang="es-ES" dirty="0">
              <a:solidFill>
                <a:schemeClr val="bg1"/>
              </a:solidFill>
              <a:latin typeface="Montserrat" panose="00000500000000000000" pitchFamily="2" charset="0"/>
              <a:ea typeface="Open Sans" panose="020B0606030504020204" pitchFamily="34" charset="0"/>
              <a:cs typeface="Open Sans" panose="020B0606030504020204" pitchFamily="34" charset="0"/>
            </a:endParaRPr>
          </a:p>
          <a:p>
            <a:pPr lvl="1" algn="just">
              <a:buFont typeface="Wingdings" panose="05000000000000000000" pitchFamily="2" charset="2"/>
              <a:buChar char="v"/>
            </a:pPr>
            <a:r>
              <a:rPr lang="es-ES_tradnl" altLang="es-ES" dirty="0">
                <a:solidFill>
                  <a:schemeClr val="bg1"/>
                </a:solidFill>
                <a:latin typeface="Montserrat" panose="00000500000000000000" pitchFamily="2" charset="0"/>
                <a:ea typeface="Open Sans" panose="020B0606030504020204" pitchFamily="34" charset="0"/>
                <a:cs typeface="Open Sans" panose="020B0606030504020204" pitchFamily="34" charset="0"/>
              </a:rPr>
              <a:t>Reducción de la base </a:t>
            </a:r>
            <a:r>
              <a:rPr lang="es-ES_tradnl" altLang="es-ES" dirty="0">
                <a:latin typeface="Montserrat" panose="00000500000000000000" pitchFamily="2" charset="0"/>
                <a:ea typeface="Open Sans" panose="020B0606030504020204" pitchFamily="34" charset="0"/>
                <a:cs typeface="Open Sans" panose="020B0606030504020204" pitchFamily="34" charset="0"/>
              </a:rPr>
              <a:t>imponible = </a:t>
            </a:r>
            <a:r>
              <a:rPr lang="es-ES_tradnl" altLang="es-ES" b="1" dirty="0">
                <a:latin typeface="Montserrat" panose="00000500000000000000" pitchFamily="2" charset="0"/>
                <a:ea typeface="Open Sans" panose="020B0606030504020204" pitchFamily="34" charset="0"/>
                <a:cs typeface="Open Sans" panose="020B0606030504020204" pitchFamily="34" charset="0"/>
              </a:rPr>
              <a:t>60% del coeficiente </a:t>
            </a:r>
            <a:r>
              <a:rPr lang="es-ES_tradnl" altLang="es-ES" dirty="0">
                <a:latin typeface="Montserrat" panose="00000500000000000000" pitchFamily="2" charset="0"/>
                <a:ea typeface="Open Sans" panose="020B0606030504020204" pitchFamily="34" charset="0"/>
                <a:cs typeface="Open Sans" panose="020B0606030504020204" pitchFamily="34" charset="0"/>
              </a:rPr>
              <a:t>derivado </a:t>
            </a:r>
            <a:r>
              <a:rPr lang="es-ES_tradnl" altLang="es-ES" dirty="0">
                <a:solidFill>
                  <a:schemeClr val="bg1"/>
                </a:solidFill>
                <a:latin typeface="Montserrat" panose="00000500000000000000" pitchFamily="2" charset="0"/>
                <a:ea typeface="Open Sans" panose="020B0606030504020204" pitchFamily="34" charset="0"/>
                <a:cs typeface="Open Sans" panose="020B0606030504020204" pitchFamily="34" charset="0"/>
              </a:rPr>
              <a:t>de:</a:t>
            </a:r>
          </a:p>
          <a:p>
            <a:pPr marL="0" lvl="1" indent="0" algn="just">
              <a:buNone/>
            </a:pPr>
            <a:endParaRPr lang="es-ES_tradnl" altLang="es-ES" dirty="0">
              <a:latin typeface="Montserrat" panose="00000500000000000000" pitchFamily="2" charset="0"/>
              <a:ea typeface="Open Sans" panose="020B0606030504020204" pitchFamily="34" charset="0"/>
              <a:cs typeface="Open Sans" panose="020B0606030504020204" pitchFamily="34" charset="0"/>
            </a:endParaRPr>
          </a:p>
          <a:p>
            <a:pPr marL="139700" lvl="2" indent="0" algn="just">
              <a:buNone/>
            </a:pPr>
            <a:r>
              <a:rPr lang="es-ES_tradnl" altLang="es-ES" b="1" dirty="0">
                <a:latin typeface="Montserrat" panose="00000500000000000000" pitchFamily="2" charset="0"/>
                <a:ea typeface="Open Sans" panose="020B0606030504020204" pitchFamily="34" charset="0"/>
                <a:cs typeface="Open Sans" panose="020B0606030504020204" pitchFamily="34" charset="0"/>
              </a:rPr>
              <a:t>Numerador:</a:t>
            </a:r>
            <a:r>
              <a:rPr lang="es-ES_tradnl" altLang="es-ES" dirty="0">
                <a:latin typeface="Montserrat" panose="00000500000000000000" pitchFamily="2" charset="0"/>
                <a:ea typeface="Open Sans" panose="020B0606030504020204" pitchFamily="34" charset="0"/>
                <a:cs typeface="Open Sans" panose="020B0606030504020204" pitchFamily="34" charset="0"/>
              </a:rPr>
              <a:t> gastos incurridos por la entidad cedente directamente relacionados con la creación del activo intangible, incluidos los de     subcontratación con terceras partes no vinculadas. Estos gastos se incrementarán en un 30%, con el límite del importe del denominador.</a:t>
            </a:r>
          </a:p>
          <a:p>
            <a:pPr marL="139700" lvl="2" indent="0" algn="just">
              <a:buNone/>
            </a:pPr>
            <a:endParaRPr lang="es-ES_tradnl" altLang="es-ES" dirty="0">
              <a:latin typeface="Montserrat" panose="00000500000000000000" pitchFamily="2" charset="0"/>
              <a:ea typeface="Open Sans" panose="020B0606030504020204" pitchFamily="34" charset="0"/>
              <a:cs typeface="Open Sans" panose="020B0606030504020204" pitchFamily="34" charset="0"/>
            </a:endParaRPr>
          </a:p>
          <a:p>
            <a:pPr marL="139700" lvl="2" indent="0" algn="just">
              <a:buNone/>
            </a:pPr>
            <a:r>
              <a:rPr lang="es-ES_tradnl" altLang="es-ES" b="1" dirty="0">
                <a:latin typeface="Montserrat" panose="00000500000000000000" pitchFamily="2" charset="0"/>
                <a:ea typeface="Open Sans" panose="020B0606030504020204" pitchFamily="34" charset="0"/>
                <a:cs typeface="Open Sans" panose="020B0606030504020204" pitchFamily="34" charset="0"/>
              </a:rPr>
              <a:t>Denominador: </a:t>
            </a:r>
            <a:r>
              <a:rPr lang="es-ES_tradnl" altLang="es-ES" dirty="0">
                <a:latin typeface="Montserrat" panose="00000500000000000000" pitchFamily="2" charset="0"/>
                <a:ea typeface="Open Sans" panose="020B0606030504020204" pitchFamily="34" charset="0"/>
                <a:cs typeface="Open Sans" panose="020B0606030504020204" pitchFamily="34" charset="0"/>
              </a:rPr>
              <a:t>gastos incurridos por la entidad cedente directamente relacionados con la creación del activo intangible, incluidos los de subcontratación con terceras partes, con independencia de la vinculación con la misma, y, en su caso, los derivados de la adquisición del activo.</a:t>
            </a:r>
          </a:p>
          <a:p>
            <a:pPr marL="139700" lvl="2" indent="0" algn="just">
              <a:buNone/>
            </a:pPr>
            <a:endParaRPr lang="es-ES_tradnl" altLang="es-ES" dirty="0">
              <a:latin typeface="Montserrat" panose="00000500000000000000" pitchFamily="2" charset="0"/>
              <a:ea typeface="Open Sans" panose="020B0606030504020204" pitchFamily="34" charset="0"/>
              <a:cs typeface="Open Sans" panose="020B0606030504020204" pitchFamily="34" charset="0"/>
            </a:endParaRPr>
          </a:p>
          <a:p>
            <a:pPr marL="139700" lvl="2" indent="0" algn="just">
              <a:buNone/>
            </a:pPr>
            <a:r>
              <a:rPr lang="es-ES_tradnl" altLang="es-ES" dirty="0">
                <a:latin typeface="Montserrat" panose="00000500000000000000" pitchFamily="2" charset="0"/>
                <a:ea typeface="Open Sans" panose="020B0606030504020204" pitchFamily="34" charset="0"/>
                <a:cs typeface="Open Sans" panose="020B0606030504020204" pitchFamily="34" charset="0"/>
              </a:rPr>
              <a:t>En el calculo de este coeficiente no se considerarán los gastos financieros, ni la amortización del activo.</a:t>
            </a:r>
          </a:p>
          <a:p>
            <a:pPr marL="442913" lvl="1" indent="0" algn="just">
              <a:lnSpc>
                <a:spcPct val="114000"/>
              </a:lnSpc>
              <a:spcBef>
                <a:spcPct val="0"/>
              </a:spcBef>
              <a:spcAft>
                <a:spcPts val="750"/>
              </a:spcAft>
              <a:buClr>
                <a:schemeClr val="bg1"/>
              </a:buClr>
              <a:buNone/>
            </a:pPr>
            <a:endParaRPr lang="es-ES_tradnl" altLang="es-ES" sz="10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a:p>
            <a:pPr marL="139700" lvl="2" indent="0" algn="just">
              <a:buNone/>
            </a:pPr>
            <a:endParaRPr lang="es-ES" b="1" u="sng" dirty="0">
              <a:latin typeface="Montserrat" panose="00000500000000000000" pitchFamily="2"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3732446439"/>
      </p:ext>
    </p:extLst>
  </p:cSld>
  <p:clrMapOvr>
    <a:overrideClrMapping bg1="lt1" tx1="dk1" bg2="lt2" tx2="dk2" accent1="accent1" accent2="accent2" accent3="accent3" accent4="accent4" accent5="accent5" accent6="accent6" hlink="hlink" folHlink="folHlink"/>
  </p:clrMapOvr>
  <p:transition>
    <p:fade/>
  </p:transition>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ppt/theme/themeOverride4.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ppt/theme/themeOverride5.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ppt/theme/themeOverride6.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ppt/theme/themeOverride7.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ppt/theme/themeOverride8.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ppt/theme/themeOverride9.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docProps/app.xml><?xml version="1.0" encoding="utf-8"?>
<Properties xmlns="http://schemas.openxmlformats.org/officeDocument/2006/extended-properties" xmlns:vt="http://schemas.openxmlformats.org/officeDocument/2006/docPropsVTypes">
  <Template/>
  <TotalTime>1034</TotalTime>
  <Words>3263</Words>
  <Application>Microsoft Office PowerPoint</Application>
  <PresentationFormat>Widescreen</PresentationFormat>
  <Paragraphs>282</Paragraphs>
  <Slides>12</Slides>
  <Notes>10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12</vt:i4>
      </vt:variant>
    </vt:vector>
  </HeadingPairs>
  <TitlesOfParts>
    <vt:vector size="21" baseType="lpstr">
      <vt:lpstr>Arial</vt:lpstr>
      <vt:lpstr>Calibri</vt:lpstr>
      <vt:lpstr>Calibri Light</vt:lpstr>
      <vt:lpstr>Montserrat</vt:lpstr>
      <vt:lpstr>Montserrat Medium</vt:lpstr>
      <vt:lpstr>Open Sans</vt:lpstr>
      <vt:lpstr>Verdana</vt:lpstr>
      <vt:lpstr>Wingdings</vt:lpstr>
      <vt:lpstr>Tema de Office</vt:lpstr>
      <vt:lpstr>FISCALIDAD DE LAS START-UPS</vt:lpstr>
      <vt:lpstr>ÍNDICE: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OCTUBRE2022.- ROADSHOW ANDALUCÍA.- FISCALIDAD DE LAS START-UPS</dc:title>
  <dc:creator>pgarciaferriol@deloitte.es</dc:creator>
  <cp:lastModifiedBy>Gutierrez De Gandarilla, Adolfo</cp:lastModifiedBy>
  <cp:revision>7</cp:revision>
  <dcterms:created xsi:type="dcterms:W3CDTF">2020-10-20T15:06:48Z</dcterms:created>
  <dcterms:modified xsi:type="dcterms:W3CDTF">2022-10-27T05:57:22Z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ea60d57e-af5b-4752-ac57-3e4f28ca11dc_Enabled">
    <vt:lpwstr>true</vt:lpwstr>
  </property>
  <property fmtid="{D5CDD505-2E9C-101B-9397-08002B2CF9AE}" pid="3" name="MSIP_Label_ea60d57e-af5b-4752-ac57-3e4f28ca11dc_SetDate">
    <vt:lpwstr>2022-10-24T16:35:16Z</vt:lpwstr>
  </property>
  <property fmtid="{D5CDD505-2E9C-101B-9397-08002B2CF9AE}" pid="4" name="MSIP_Label_ea60d57e-af5b-4752-ac57-3e4f28ca11dc_Method">
    <vt:lpwstr>Standard</vt:lpwstr>
  </property>
  <property fmtid="{D5CDD505-2E9C-101B-9397-08002B2CF9AE}" pid="5" name="MSIP_Label_ea60d57e-af5b-4752-ac57-3e4f28ca11dc_Name">
    <vt:lpwstr>ea60d57e-af5b-4752-ac57-3e4f28ca11dc</vt:lpwstr>
  </property>
  <property fmtid="{D5CDD505-2E9C-101B-9397-08002B2CF9AE}" pid="6" name="MSIP_Label_ea60d57e-af5b-4752-ac57-3e4f28ca11dc_SiteId">
    <vt:lpwstr>36da45f1-dd2c-4d1f-af13-5abe46b99921</vt:lpwstr>
  </property>
  <property fmtid="{D5CDD505-2E9C-101B-9397-08002B2CF9AE}" pid="7" name="MSIP_Label_ea60d57e-af5b-4752-ac57-3e4f28ca11dc_ActionId">
    <vt:lpwstr>e1c6a055-ffda-419d-a9d5-5e73364f93e0</vt:lpwstr>
  </property>
  <property fmtid="{D5CDD505-2E9C-101B-9397-08002B2CF9AE}" pid="8" name="MSIP_Label_ea60d57e-af5b-4752-ac57-3e4f28ca11dc_ContentBits">
    <vt:lpwstr>0</vt:lpwstr>
  </property>
</Properties>
</file>