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9" r:id="rId2"/>
    <p:sldId id="358" r:id="rId3"/>
    <p:sldId id="369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A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9"/>
  </p:normalViewPr>
  <p:slideViewPr>
    <p:cSldViewPr snapToGrid="0" snapToObjects="1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69"/>
    </p:cViewPr>
  </p:sorterViewPr>
  <p:notesViewPr>
    <p:cSldViewPr snapToGrid="0" snapToObject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0A870-C62B-498C-9FCA-3FBB0FD1B65B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C13E5-7F6D-4E3A-A2B9-2D7DB66727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152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7EEC-9619-4100-9EB9-CB9C00BD766B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D57BD-4F7F-4AE6-AC8E-21AE09E192D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831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E5CB4-C823-4284-939E-666DE13FF994}" type="slidenum">
              <a:rPr lang="es-ES_tradnl" smtClean="0"/>
              <a:pPr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93321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2AE7CCE-78C5-0547-AD43-338858752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2896"/>
            <a:ext cx="12192000" cy="57851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5C1B7EF-CA02-244A-91E8-ECD4DCC90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61373"/>
            <a:ext cx="3970518" cy="3965819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41B2B88-3034-DF4D-ABDD-E467D80B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247" y="2177716"/>
            <a:ext cx="6793753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F9EA25"/>
                </a:solidFill>
                <a:latin typeface="Montserrat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10"/>
          </p:nvPr>
        </p:nvSpPr>
        <p:spPr>
          <a:xfrm>
            <a:off x="4889500" y="3505012"/>
            <a:ext cx="6794500" cy="779463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Montserrat Medium"/>
              </a:defRPr>
            </a:lvl1pPr>
            <a:lvl2pPr marL="457200" indent="0">
              <a:buNone/>
              <a:defRPr sz="2400">
                <a:latin typeface="Montserrat"/>
              </a:defRPr>
            </a:lvl2pPr>
            <a:lvl3pPr marL="914400" indent="0">
              <a:buNone/>
              <a:defRPr sz="2400">
                <a:latin typeface="Montserrat"/>
              </a:defRPr>
            </a:lvl3pPr>
            <a:lvl4pPr marL="1371600" indent="0">
              <a:buNone/>
              <a:defRPr sz="2400">
                <a:latin typeface="Montserrat"/>
              </a:defRPr>
            </a:lvl4pPr>
            <a:lvl5pPr marL="1828800" indent="0">
              <a:buNone/>
              <a:defRPr sz="2400">
                <a:latin typeface="Montserra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669D8DE0-F13E-49B9-B53A-F5B9F634BA4A}"/>
              </a:ext>
            </a:extLst>
          </p:cNvPr>
          <p:cNvGrpSpPr/>
          <p:nvPr userDrawn="1"/>
        </p:nvGrpSpPr>
        <p:grpSpPr>
          <a:xfrm>
            <a:off x="135185" y="135467"/>
            <a:ext cx="9754163" cy="780039"/>
            <a:chOff x="135185" y="135467"/>
            <a:chExt cx="9754163" cy="78003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4729EB9F-28A5-6646-B836-A6D2DF38D6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5185" y="231674"/>
              <a:ext cx="5668207" cy="68383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B2CADCB-FB20-EE44-8EC1-F1518A07CD0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190" t="-76255"/>
            <a:stretch/>
          </p:blipFill>
          <p:spPr>
            <a:xfrm>
              <a:off x="6096000" y="231674"/>
              <a:ext cx="3793348" cy="510709"/>
            </a:xfrm>
            <a:prstGeom prst="rect">
              <a:avLst/>
            </a:prstGeom>
          </p:spPr>
        </p:pic>
        <p:pic>
          <p:nvPicPr>
            <p:cNvPr id="1026" name="Imagen 1">
              <a:extLst>
                <a:ext uri="{FF2B5EF4-FFF2-40B4-BE49-F238E27FC236}">
                  <a16:creationId xmlns:a16="http://schemas.microsoft.com/office/drawing/2014/main" id="{04EB7327-8A57-45CA-A580-BDC3CA0B8F0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3" b="26956"/>
            <a:stretch/>
          </p:blipFill>
          <p:spPr bwMode="auto">
            <a:xfrm>
              <a:off x="1243366" y="135467"/>
              <a:ext cx="1483785" cy="78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EA16087B-F6F5-456D-9AD3-C2C6CAFE94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71912" r="50000" b="11714"/>
            <a:stretch/>
          </p:blipFill>
          <p:spPr>
            <a:xfrm>
              <a:off x="6152445" y="400467"/>
              <a:ext cx="2157413" cy="173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559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AE7CCE-78C5-0547-AD43-338858752E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72896"/>
            <a:ext cx="12192000" cy="578510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5C1B7EF-CA02-244A-91E8-ECD4DCC904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61373"/>
            <a:ext cx="3970518" cy="3965819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581CC35D-B9A3-410C-8B5A-A41E7211CB1E}"/>
              </a:ext>
            </a:extLst>
          </p:cNvPr>
          <p:cNvGrpSpPr/>
          <p:nvPr userDrawn="1"/>
        </p:nvGrpSpPr>
        <p:grpSpPr>
          <a:xfrm>
            <a:off x="135185" y="135467"/>
            <a:ext cx="9754163" cy="780039"/>
            <a:chOff x="135185" y="135467"/>
            <a:chExt cx="9754163" cy="78003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EBB5246-65F5-4282-BFA5-5C252ACE8E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5185" y="231674"/>
              <a:ext cx="5668207" cy="68383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E277BED5-0E32-40D5-B4BD-6AA5877F4D2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l="35190" t="-76255"/>
            <a:stretch/>
          </p:blipFill>
          <p:spPr>
            <a:xfrm>
              <a:off x="6096000" y="231674"/>
              <a:ext cx="3793348" cy="510709"/>
            </a:xfrm>
            <a:prstGeom prst="rect">
              <a:avLst/>
            </a:prstGeom>
          </p:spPr>
        </p:pic>
        <p:pic>
          <p:nvPicPr>
            <p:cNvPr id="12" name="Imagen 1">
              <a:extLst>
                <a:ext uri="{FF2B5EF4-FFF2-40B4-BE49-F238E27FC236}">
                  <a16:creationId xmlns:a16="http://schemas.microsoft.com/office/drawing/2014/main" id="{04B3BAA1-C3E5-42E3-B644-D35C5007D0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73" b="26956"/>
            <a:stretch/>
          </p:blipFill>
          <p:spPr bwMode="auto">
            <a:xfrm>
              <a:off x="1243366" y="135467"/>
              <a:ext cx="1483785" cy="7800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178BB550-2E0D-4A56-B9E6-CAB839326E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t="71912" r="50000" b="11714"/>
            <a:stretch/>
          </p:blipFill>
          <p:spPr>
            <a:xfrm>
              <a:off x="6152445" y="400467"/>
              <a:ext cx="2157413" cy="1731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5191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B2B88-3034-DF4D-ABDD-E467D80B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47" y="365125"/>
            <a:ext cx="11577917" cy="4187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latin typeface="Montserrat Medium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A92669-22A7-1B40-80A5-C128BD8EF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247" y="961914"/>
            <a:ext cx="11577917" cy="5215049"/>
          </a:xfrm>
        </p:spPr>
        <p:txBody>
          <a:bodyPr>
            <a:normAutofit/>
          </a:bodyPr>
          <a:lstStyle>
            <a:lvl1pPr>
              <a:defRPr sz="2400">
                <a:latin typeface="Montserrat Medium"/>
              </a:defRPr>
            </a:lvl1pPr>
            <a:lvl2pPr>
              <a:defRPr sz="2000">
                <a:latin typeface="Montserrat Medium"/>
              </a:defRPr>
            </a:lvl2pPr>
            <a:lvl3pPr>
              <a:defRPr sz="1800">
                <a:latin typeface="Montserrat Medium"/>
              </a:defRPr>
            </a:lvl3pPr>
            <a:lvl4pPr>
              <a:defRPr sz="1600">
                <a:latin typeface="Montserrat Medium"/>
              </a:defRPr>
            </a:lvl4pPr>
            <a:lvl5pPr>
              <a:defRPr sz="1600">
                <a:latin typeface="Montserrat Medium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53A3E-049B-2745-B56B-36695BC1D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8265-59D3-854A-82AD-9EF52A695324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6C7EA3-EDE1-124B-8D6B-5D9BA0AE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D9D27E-0829-9549-8887-80F38C867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8EF65-DEE6-EE48-969B-BCAF9ABE5AE5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9D0526-B41A-DF47-9273-8C5ADEC6A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43712" y="5486400"/>
            <a:ext cx="13045440" cy="148107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A6DED66-3C14-B441-91C9-1FAD38B49E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4032" y="5749798"/>
            <a:ext cx="1072896" cy="10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1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ulo de la se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911424" y="3140968"/>
            <a:ext cx="10363200" cy="1224136"/>
          </a:xfrm>
          <a:prstGeom prst="rect">
            <a:avLst/>
          </a:prstGeom>
        </p:spPr>
        <p:txBody>
          <a:bodyPr anchor="t"/>
          <a:lstStyle>
            <a:lvl1pPr algn="l">
              <a:defRPr sz="5333" b="1" cap="all" baseline="0">
                <a:latin typeface="Univers LT Std 47 Cn Lt" pitchFamily="34" charset="0"/>
              </a:defRPr>
            </a:lvl1pPr>
          </a:lstStyle>
          <a:p>
            <a:r>
              <a:rPr lang="es-ES" dirty="0"/>
              <a:t>TÍTULO DE LA SESIÓN</a:t>
            </a:r>
            <a:br>
              <a:rPr lang="es-ES" dirty="0"/>
            </a:br>
            <a:br>
              <a:rPr lang="es-ES" dirty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11424" y="1628801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accent4"/>
                </a:solidFill>
                <a:latin typeface="Univers LT Std 47 Cn Lt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Univers LT Std 47 Cn Lt" pitchFamily="34" charset="0"/>
              </a:defRPr>
            </a:lvl1pPr>
          </a:lstStyle>
          <a:p>
            <a:fld id="{19C2F4D3-FC5E-42F8-9930-3959A02B37DF}" type="datetime1">
              <a:rPr lang="es-ES" smtClean="0"/>
              <a:pPr/>
              <a:t>20/10/2022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vers LT Std 47 Cn Lt" pitchFamily="34" charset="0"/>
              </a:defRPr>
            </a:lvl1pPr>
          </a:lstStyle>
          <a:p>
            <a:r>
              <a:rPr lang="es-ES"/>
              <a:t>LOYOLA Leadership School</a:t>
            </a:r>
          </a:p>
          <a:p>
            <a:r>
              <a:rPr lang="es-ES"/>
              <a:t>Campus Córdoba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Univers LT Std 47 Cn Lt" pitchFamily="34" charset="0"/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54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786B026-82A1-8A4C-8BB6-B639D7FE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CECC90-0376-4C47-8809-0715E03B8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1BD14-4DA4-9148-A3D8-BBECAC371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8265-59D3-854A-82AD-9EF52A695324}" type="datetimeFigureOut">
              <a:rPr lang="es-ES" smtClean="0"/>
              <a:t>20/10/2022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B96855-863E-4848-8E8B-99D59D600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220149-8E88-4945-8156-CA6DAC9E8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8EF65-DEE6-EE48-969B-BCAF9ABE5AE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5400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ctrTitle"/>
          </p:nvPr>
        </p:nvSpPr>
        <p:spPr>
          <a:xfrm>
            <a:off x="4890247" y="2177716"/>
            <a:ext cx="6793753" cy="2089484"/>
          </a:xfrm>
        </p:spPr>
        <p:txBody>
          <a:bodyPr>
            <a:normAutofit fontScale="90000"/>
          </a:bodyPr>
          <a:lstStyle/>
          <a:p>
            <a:r>
              <a:rPr lang="es-ES" altLang="es-ES" dirty="0"/>
              <a:t>PLANIFICACION DEL PROCESO DE INVERSION</a:t>
            </a:r>
            <a:br>
              <a:rPr lang="es-ES" altLang="es-ES" dirty="0"/>
            </a:br>
            <a:r>
              <a:rPr lang="es-ES" altLang="es-ES" dirty="0"/>
              <a:t>DONDE Y COMO FINANCIARNOS</a:t>
            </a:r>
            <a:endParaRPr lang="en-US" altLang="es-ES" dirty="0"/>
          </a:p>
        </p:txBody>
      </p:sp>
      <p:sp>
        <p:nvSpPr>
          <p:cNvPr id="4" name="7 CuadroTexto">
            <a:extLst>
              <a:ext uri="{FF2B5EF4-FFF2-40B4-BE49-F238E27FC236}">
                <a16:creationId xmlns:a16="http://schemas.microsoft.com/office/drawing/2014/main" id="{1F95910B-238B-DC22-69B1-B4A1D040FBB8}"/>
              </a:ext>
            </a:extLst>
          </p:cNvPr>
          <p:cNvSpPr txBox="1"/>
          <p:nvPr/>
        </p:nvSpPr>
        <p:spPr>
          <a:xfrm>
            <a:off x="4590915" y="4540420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LECTURER: Ismael Guerrero Arias</a:t>
            </a:r>
          </a:p>
          <a:p>
            <a:r>
              <a:rPr lang="es-ES" sz="2000" dirty="0">
                <a:solidFill>
                  <a:schemeClr val="bg1"/>
                </a:solidFill>
                <a:latin typeface="Montserrat Medium" panose="00000600000000000000" pitchFamily="2" charset="0"/>
              </a:rPr>
              <a:t>EMAIL: iguerrero@uloyola.es</a:t>
            </a:r>
          </a:p>
          <a:p>
            <a:endParaRPr lang="es-ES" sz="20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es-ES_tradnl" sz="2000" baseline="0" dirty="0">
                <a:solidFill>
                  <a:schemeClr val="bg1"/>
                </a:solidFill>
                <a:latin typeface="Montserrat Medium" panose="00000600000000000000" pitchFamily="2" charset="0"/>
              </a:rPr>
              <a:t>       Ismael Guerrero Arias</a:t>
            </a:r>
            <a:endParaRPr lang="es-ES" sz="2000" baseline="0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5" name="Picture 2" descr="Resultado de imagen de linkedin">
            <a:extLst>
              <a:ext uri="{FF2B5EF4-FFF2-40B4-BE49-F238E27FC236}">
                <a16:creationId xmlns:a16="http://schemas.microsoft.com/office/drawing/2014/main" id="{639CA988-6AF0-9AA9-2754-AF084580E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2" y="5364389"/>
            <a:ext cx="460146" cy="46014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734569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F4F15F4-CF92-6BA7-900C-4ADC26336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>
                <a:solidFill>
                  <a:srgbClr val="99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Fuentes de DEUDA y fuentes de EQUITY</a:t>
            </a:r>
          </a:p>
          <a:p>
            <a:endParaRPr lang="es-ES" b="1" dirty="0">
              <a:solidFill>
                <a:srgbClr val="99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99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Madurez de la Empresa</a:t>
            </a:r>
          </a:p>
          <a:p>
            <a:endParaRPr lang="es-ES" b="1" dirty="0">
              <a:solidFill>
                <a:srgbClr val="99CC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b="1" dirty="0">
                <a:solidFill>
                  <a:srgbClr val="99CC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Riesgo/Beneficio</a:t>
            </a:r>
          </a:p>
          <a:p>
            <a:endParaRPr lang="es-ES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1205408" y="2312856"/>
            <a:ext cx="10363200" cy="3612421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accent4"/>
                </a:solidFill>
                <a:latin typeface="Univers LT Std 47 Cn Lt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 defTabSz="1219170">
              <a:spcBef>
                <a:spcPts val="0"/>
              </a:spcBef>
              <a:buFont typeface="+mj-lt"/>
              <a:buAutoNum type="arabicPeriod"/>
              <a:defRPr/>
            </a:pPr>
            <a:endParaRPr lang="es-ES" sz="2667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3B2183-E819-964F-8970-B136E9BC554A}"/>
              </a:ext>
            </a:extLst>
          </p:cNvPr>
          <p:cNvSpPr txBox="1"/>
          <p:nvPr/>
        </p:nvSpPr>
        <p:spPr>
          <a:xfrm>
            <a:off x="2405541" y="4945121"/>
            <a:ext cx="98890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6400" dirty="0"/>
              <a:t>WACC             Riesgo</a:t>
            </a:r>
          </a:p>
        </p:txBody>
      </p:sp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87F6FD44-5D92-DA4F-BCE1-192C24649C4C}"/>
              </a:ext>
            </a:extLst>
          </p:cNvPr>
          <p:cNvSpPr/>
          <p:nvPr/>
        </p:nvSpPr>
        <p:spPr>
          <a:xfrm>
            <a:off x="4676674" y="5061181"/>
            <a:ext cx="2208245" cy="86409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sz="2400"/>
          </a:p>
        </p:txBody>
      </p:sp>
    </p:spTree>
    <p:extLst>
      <p:ext uri="{BB962C8B-B14F-4D97-AF65-F5344CB8AC3E}">
        <p14:creationId xmlns:p14="http://schemas.microsoft.com/office/powerpoint/2010/main" val="381830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/>
          <p:cNvSpPr txBox="1">
            <a:spLocks/>
          </p:cNvSpPr>
          <p:nvPr/>
        </p:nvSpPr>
        <p:spPr>
          <a:xfrm>
            <a:off x="1295467" y="2885913"/>
            <a:ext cx="10363200" cy="2880320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accent4"/>
                </a:solidFill>
                <a:latin typeface="Univers LT Std 47 Cn Lt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585" indent="-609585">
              <a:buAutoNum type="arabicPeriod"/>
            </a:pPr>
            <a:endParaRPr lang="en-US" sz="2667" dirty="0">
              <a:solidFill>
                <a:srgbClr val="002060"/>
              </a:solidFill>
            </a:endParaRPr>
          </a:p>
          <a:p>
            <a:pPr marL="609585" indent="-609585">
              <a:buAutoNum type="arabicPeriod"/>
            </a:pPr>
            <a:endParaRPr lang="en-US" sz="2667" dirty="0">
              <a:solidFill>
                <a:srgbClr val="002060"/>
              </a:solidFill>
            </a:endParaRPr>
          </a:p>
          <a:p>
            <a:pPr marL="609585" indent="-609585">
              <a:buAutoNum type="arabicPeriod"/>
            </a:pPr>
            <a:endParaRPr lang="es-ES" sz="2667" dirty="0">
              <a:solidFill>
                <a:srgbClr val="002060"/>
              </a:solidFill>
            </a:endParaRPr>
          </a:p>
          <a:p>
            <a:pPr marL="609585" indent="-609585">
              <a:buAutoNum type="arabicPeriod"/>
            </a:pPr>
            <a:endParaRPr lang="es-ES" sz="2667" dirty="0">
              <a:solidFill>
                <a:srgbClr val="002060"/>
              </a:solidFill>
            </a:endParaRPr>
          </a:p>
        </p:txBody>
      </p:sp>
      <p:sp>
        <p:nvSpPr>
          <p:cNvPr id="18" name="Marcador de texto 2"/>
          <p:cNvSpPr txBox="1">
            <a:spLocks/>
          </p:cNvSpPr>
          <p:nvPr/>
        </p:nvSpPr>
        <p:spPr>
          <a:xfrm>
            <a:off x="449083" y="197614"/>
            <a:ext cx="10363200" cy="150018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 baseline="0">
                <a:solidFill>
                  <a:schemeClr val="accent4"/>
                </a:solidFill>
                <a:latin typeface="Univers LT Std 47 Cn Lt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Univers LT Std 47 Cn Lt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667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769872"/>
            <a:ext cx="8352928" cy="5188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F2EA24-D572-C84A-AE62-EC9105ACABA5}"/>
              </a:ext>
            </a:extLst>
          </p:cNvPr>
          <p:cNvSpPr txBox="1"/>
          <p:nvPr/>
        </p:nvSpPr>
        <p:spPr>
          <a:xfrm>
            <a:off x="3311691" y="424866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b="1" dirty="0">
                <a:solidFill>
                  <a:srgbClr val="C00000"/>
                </a:solidFill>
              </a:rPr>
              <a:t>1 -250 kEUR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490D39-1191-5243-A29A-EFA1191622A2}"/>
              </a:ext>
            </a:extLst>
          </p:cNvPr>
          <p:cNvSpPr txBox="1"/>
          <p:nvPr/>
        </p:nvSpPr>
        <p:spPr>
          <a:xfrm>
            <a:off x="4655840" y="28123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b="1" dirty="0">
                <a:solidFill>
                  <a:srgbClr val="C00000"/>
                </a:solidFill>
              </a:rPr>
              <a:t>100 kEUR -10 MEUR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1113BD-E289-874B-9207-61B9FEEB6090}"/>
              </a:ext>
            </a:extLst>
          </p:cNvPr>
          <p:cNvSpPr txBox="1"/>
          <p:nvPr/>
        </p:nvSpPr>
        <p:spPr>
          <a:xfrm>
            <a:off x="6192011" y="465903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b="1" dirty="0">
                <a:solidFill>
                  <a:srgbClr val="C00000"/>
                </a:solidFill>
              </a:rPr>
              <a:t>5 -30 MEUR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55D59C-12AC-2744-B8FC-BB4454850E75}"/>
              </a:ext>
            </a:extLst>
          </p:cNvPr>
          <p:cNvSpPr txBox="1"/>
          <p:nvPr/>
        </p:nvSpPr>
        <p:spPr>
          <a:xfrm>
            <a:off x="7536160" y="48564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b="1" dirty="0">
                <a:solidFill>
                  <a:srgbClr val="C00000"/>
                </a:solidFill>
              </a:rPr>
              <a:t>10 -100+ MEUR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F9152F-AEE7-6140-968C-DDE3EBE7315B}"/>
              </a:ext>
            </a:extLst>
          </p:cNvPr>
          <p:cNvSpPr txBox="1"/>
          <p:nvPr/>
        </p:nvSpPr>
        <p:spPr>
          <a:xfrm>
            <a:off x="9168341" y="485647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200" b="1" dirty="0">
                <a:solidFill>
                  <a:srgbClr val="C00000"/>
                </a:solidFill>
              </a:rPr>
              <a:t>&gt; 50 MEUR</a:t>
            </a:r>
          </a:p>
        </p:txBody>
      </p:sp>
    </p:spTree>
    <p:extLst>
      <p:ext uri="{BB962C8B-B14F-4D97-AF65-F5344CB8AC3E}">
        <p14:creationId xmlns:p14="http://schemas.microsoft.com/office/powerpoint/2010/main" val="4238187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65</Words>
  <Application>Microsoft Office PowerPoint</Application>
  <PresentationFormat>Panorámica</PresentationFormat>
  <Paragraphs>19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Montserrat Medium</vt:lpstr>
      <vt:lpstr>Univers LT Std 47 Cn Lt</vt:lpstr>
      <vt:lpstr>Tema de Office</vt:lpstr>
      <vt:lpstr>PLANIFICACION DEL PROCESO DE INVERSION DONDE Y COMO FINANCIARNOS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Joaquín García-Tapial Arregui</cp:lastModifiedBy>
  <cp:revision>8</cp:revision>
  <dcterms:created xsi:type="dcterms:W3CDTF">2020-10-20T15:06:48Z</dcterms:created>
  <dcterms:modified xsi:type="dcterms:W3CDTF">2022-10-20T10:01:48Z</dcterms:modified>
</cp:coreProperties>
</file>